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81" r:id="rId18"/>
    <p:sldId id="279" r:id="rId19"/>
    <p:sldId id="282" r:id="rId20"/>
    <p:sldId id="285" r:id="rId21"/>
    <p:sldId id="284" r:id="rId22"/>
    <p:sldId id="286" r:id="rId23"/>
    <p:sldId id="28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C9790-127F-4FE3-95A2-3F0041B863F1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D31B9-F2B6-42E7-89CC-693F15C600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B65570-9EDB-43BA-B7B4-9C54FA3320D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57ED84-B7F6-45DA-A482-34257512DC6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8A376B-7013-4082-B7AB-999EF9B2343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464B76-B756-4156-BD1D-6D987C0F01F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23B88-2DFB-4221-8E15-590145F12AC4}" type="slidenum">
              <a:rPr lang="en-US"/>
              <a:pPr/>
              <a:t>17</a:t>
            </a:fld>
            <a:endParaRPr lang="en-US"/>
          </a:p>
        </p:txBody>
      </p:sp>
      <p:sp>
        <p:nvSpPr>
          <p:cNvPr id="95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7125" y="690563"/>
            <a:ext cx="4605338" cy="3454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5150"/>
            <a:ext cx="5029200" cy="40687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en-US" b="1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FD72-EBE0-4297-9A3E-7E9D489F35BB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1E445-412F-416B-B772-75C864685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FD72-EBE0-4297-9A3E-7E9D489F35BB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1E445-412F-416B-B772-75C864685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FD72-EBE0-4297-9A3E-7E9D489F35BB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1E445-412F-416B-B772-75C864685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B69DFD72-EBE0-4297-9A3E-7E9D489F35BB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BC81E445-412F-416B-B772-75C864685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B69DFD72-EBE0-4297-9A3E-7E9D489F35BB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BC81E445-412F-416B-B772-75C864685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B69DFD72-EBE0-4297-9A3E-7E9D489F35BB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BC81E445-412F-416B-B772-75C864685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FD72-EBE0-4297-9A3E-7E9D489F35BB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1E445-412F-416B-B772-75C864685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FD72-EBE0-4297-9A3E-7E9D489F35BB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1E445-412F-416B-B772-75C864685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FD72-EBE0-4297-9A3E-7E9D489F35BB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1E445-412F-416B-B772-75C864685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FD72-EBE0-4297-9A3E-7E9D489F35BB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1E445-412F-416B-B772-75C864685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FD72-EBE0-4297-9A3E-7E9D489F35BB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1E445-412F-416B-B772-75C864685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FD72-EBE0-4297-9A3E-7E9D489F35BB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1E445-412F-416B-B772-75C864685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FD72-EBE0-4297-9A3E-7E9D489F35BB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1E445-412F-416B-B772-75C864685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FD72-EBE0-4297-9A3E-7E9D489F35BB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1E445-412F-416B-B772-75C864685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5791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69DFD72-EBE0-4297-9A3E-7E9D489F35BB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81E445-412F-416B-B772-75C86468525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5" descr="C:\Users\Bill\Desktop\Desktop\D667B224428B4B59A8B5E3CA3C558CE2[1]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239000" y="0"/>
            <a:ext cx="1731963" cy="176706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rand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Multiplying Powers With the Same Base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4-2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304800" y="1447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Simplify.</a:t>
            </a:r>
            <a:endParaRPr lang="en-US" altLang="en-US" sz="2400" dirty="0">
              <a:latin typeface="Times" pitchFamily="18" charset="0"/>
            </a:endParaRP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669925" y="1936750"/>
            <a:ext cx="47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Verdana" pitchFamily="34" charset="0"/>
              </a:rPr>
              <a:t>c.</a:t>
            </a:r>
          </a:p>
        </p:txBody>
      </p:sp>
      <p:pic>
        <p:nvPicPr>
          <p:cNvPr id="39945" name="Picture 9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971675"/>
            <a:ext cx="1847850" cy="438150"/>
          </a:xfrm>
          <a:prstGeom prst="rect">
            <a:avLst/>
          </a:prstGeom>
          <a:noFill/>
        </p:spPr>
      </p:pic>
      <p:pic>
        <p:nvPicPr>
          <p:cNvPr id="39948" name="Picture 12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0638" y="2514600"/>
            <a:ext cx="2181225" cy="438150"/>
          </a:xfrm>
          <a:prstGeom prst="rect">
            <a:avLst/>
          </a:prstGeom>
          <a:noFill/>
        </p:spPr>
      </p:pic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295400" y="3048000"/>
            <a:ext cx="1238250" cy="1257300"/>
            <a:chOff x="816" y="1920"/>
            <a:chExt cx="780" cy="792"/>
          </a:xfrm>
        </p:grpSpPr>
        <p:pic>
          <p:nvPicPr>
            <p:cNvPr id="39949" name="Picture 13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6" y="1920"/>
              <a:ext cx="780" cy="276"/>
            </a:xfrm>
            <a:prstGeom prst="rect">
              <a:avLst/>
            </a:prstGeom>
            <a:noFill/>
          </p:spPr>
        </p:pic>
        <p:pic>
          <p:nvPicPr>
            <p:cNvPr id="39950" name="Picture 14" descr="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16" y="2178"/>
              <a:ext cx="318" cy="534"/>
            </a:xfrm>
            <a:prstGeom prst="rect">
              <a:avLst/>
            </a:prstGeom>
            <a:noFill/>
          </p:spPr>
        </p:pic>
      </p:grp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4213225" y="2438400"/>
            <a:ext cx="4930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Group powers with the same base together.</a:t>
            </a:r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4213225" y="32766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Add.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85800" y="381000"/>
            <a:ext cx="5791200" cy="9906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4" grpId="0"/>
      <p:bldP spid="399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Simplify.</a:t>
            </a:r>
            <a:endParaRPr lang="en-US" altLang="en-US" sz="2400" dirty="0">
              <a:latin typeface="Times" pitchFamily="18" charset="0"/>
            </a:endParaRP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609600" y="21336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Verdana" pitchFamily="34" charset="0"/>
              </a:rPr>
              <a:t>d.</a:t>
            </a:r>
          </a:p>
        </p:txBody>
      </p:sp>
      <p:pic>
        <p:nvPicPr>
          <p:cNvPr id="58379" name="Picture 11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133600"/>
            <a:ext cx="2552700" cy="438150"/>
          </a:xfrm>
          <a:prstGeom prst="rect">
            <a:avLst/>
          </a:prstGeom>
          <a:noFill/>
        </p:spPr>
      </p:pic>
      <p:pic>
        <p:nvPicPr>
          <p:cNvPr id="58380" name="Picture 12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867275"/>
            <a:ext cx="428625" cy="771525"/>
          </a:xfrm>
          <a:prstGeom prst="rect">
            <a:avLst/>
          </a:prstGeom>
          <a:noFill/>
        </p:spPr>
      </p:pic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4238625" y="2835275"/>
            <a:ext cx="4587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Group the first two and second two terms.</a:t>
            </a:r>
          </a:p>
        </p:txBody>
      </p:sp>
      <p:pic>
        <p:nvPicPr>
          <p:cNvPr id="58382" name="Picture 14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819400"/>
            <a:ext cx="2028825" cy="952500"/>
          </a:xfrm>
          <a:prstGeom prst="rect">
            <a:avLst/>
          </a:prstGeom>
          <a:noFill/>
        </p:spPr>
      </p:pic>
      <p:pic>
        <p:nvPicPr>
          <p:cNvPr id="58383" name="Picture 15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886200"/>
            <a:ext cx="1152525" cy="800100"/>
          </a:xfrm>
          <a:prstGeom prst="rect">
            <a:avLst/>
          </a:prstGeom>
          <a:noFill/>
        </p:spPr>
      </p:pic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4238625" y="3810000"/>
            <a:ext cx="4740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Divide the first group and add the second group. 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4238625" y="4876800"/>
            <a:ext cx="130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Multiply.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9906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1" grpId="0"/>
      <p:bldP spid="58384" grpId="0"/>
      <p:bldP spid="583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/>
              <a:t>Multiply.</a:t>
            </a:r>
            <a:endParaRPr lang="en-US" altLang="en-US" sz="2400" dirty="0">
              <a:latin typeface="Times" pitchFamily="18" charset="0"/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593725" y="1708150"/>
            <a:ext cx="18694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b="1" dirty="0"/>
              <a:t>A. </a:t>
            </a:r>
            <a:r>
              <a:rPr lang="en-US" altLang="en-US" sz="2400" b="1" dirty="0" smtClean="0"/>
              <a:t> (</a:t>
            </a:r>
            <a:r>
              <a:rPr lang="en-US" altLang="en-US" sz="2400" b="1" dirty="0"/>
              <a:t>3</a:t>
            </a:r>
            <a:r>
              <a:rPr lang="en-US" altLang="en-US" sz="2400" b="1" i="1" dirty="0"/>
              <a:t>a</a:t>
            </a:r>
            <a:r>
              <a:rPr lang="en-US" altLang="en-US" sz="2400" b="1" baseline="30000" dirty="0"/>
              <a:t>2</a:t>
            </a:r>
            <a:r>
              <a:rPr lang="en-US" altLang="en-US" sz="2400" b="1" dirty="0"/>
              <a:t>)(4</a:t>
            </a:r>
            <a:r>
              <a:rPr lang="en-US" altLang="en-US" sz="2400" b="1" i="1" dirty="0"/>
              <a:t>a</a:t>
            </a:r>
            <a:r>
              <a:rPr lang="en-US" altLang="en-US" sz="2400" b="1" baseline="30000" dirty="0"/>
              <a:t>5</a:t>
            </a:r>
            <a:r>
              <a:rPr lang="en-US" altLang="en-US" sz="2400" b="1" dirty="0"/>
              <a:t>)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1066800" y="2133600"/>
            <a:ext cx="2363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(3 ∙</a:t>
            </a:r>
            <a:r>
              <a:rPr lang="en-US" altLang="en-US" sz="2400" i="1"/>
              <a:t> </a:t>
            </a:r>
            <a:r>
              <a:rPr lang="en-US" altLang="en-US" sz="2400"/>
              <a:t>4)(</a:t>
            </a:r>
            <a:r>
              <a:rPr lang="en-US" altLang="en-US" sz="2400" i="1"/>
              <a:t>a</a:t>
            </a:r>
            <a:r>
              <a:rPr lang="en-US" altLang="en-US" sz="2400" baseline="30000"/>
              <a:t>2 </a:t>
            </a:r>
            <a:r>
              <a:rPr lang="en-US" altLang="en-US" sz="2400"/>
              <a:t>∙ </a:t>
            </a:r>
            <a:r>
              <a:rPr lang="en-US" altLang="en-US" sz="2400" i="1"/>
              <a:t>a</a:t>
            </a:r>
            <a:r>
              <a:rPr lang="en-US" altLang="en-US" sz="2400" baseline="30000"/>
              <a:t>5</a:t>
            </a:r>
            <a:r>
              <a:rPr lang="en-US" altLang="en-US" sz="2400"/>
              <a:t>)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708150" y="3048000"/>
            <a:ext cx="88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12</a:t>
            </a:r>
            <a:r>
              <a:rPr lang="en-US" altLang="en-US" sz="2400" i="1"/>
              <a:t>a</a:t>
            </a:r>
            <a:r>
              <a:rPr lang="en-US" altLang="en-US" sz="2400" baseline="30000"/>
              <a:t>7</a:t>
            </a:r>
            <a:endParaRPr lang="en-US" altLang="en-US" sz="2400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200400" y="2606675"/>
            <a:ext cx="58404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i="1">
                <a:solidFill>
                  <a:srgbClr val="3365FF"/>
                </a:solidFill>
              </a:rPr>
              <a:t>Multiply coefficients. Add</a:t>
            </a:r>
          </a:p>
          <a:p>
            <a:r>
              <a:rPr lang="en-US" altLang="en-US" sz="2400" i="1">
                <a:solidFill>
                  <a:srgbClr val="3365FF"/>
                </a:solidFill>
              </a:rPr>
              <a:t>exponents that have the same base.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609600" y="3536950"/>
            <a:ext cx="22268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b="1" dirty="0"/>
              <a:t>B. </a:t>
            </a:r>
            <a:r>
              <a:rPr lang="en-US" altLang="en-US" sz="2400" b="1" dirty="0" smtClean="0"/>
              <a:t> (</a:t>
            </a:r>
            <a:r>
              <a:rPr lang="en-US" altLang="en-US" sz="2400" b="1" dirty="0"/>
              <a:t>4</a:t>
            </a:r>
            <a:r>
              <a:rPr lang="en-US" altLang="en-US" sz="2400" b="1" i="1" dirty="0"/>
              <a:t>x</a:t>
            </a:r>
            <a:r>
              <a:rPr lang="en-US" altLang="en-US" sz="2400" b="1" baseline="30000" dirty="0"/>
              <a:t>2</a:t>
            </a:r>
            <a:r>
              <a:rPr lang="en-US" altLang="en-US" sz="2400" b="1" i="1" dirty="0"/>
              <a:t>y</a:t>
            </a:r>
            <a:r>
              <a:rPr lang="en-US" altLang="en-US" sz="2400" b="1" baseline="30000" dirty="0"/>
              <a:t>3</a:t>
            </a:r>
            <a:r>
              <a:rPr lang="en-US" altLang="en-US" sz="2400" b="1" dirty="0"/>
              <a:t>)(5</a:t>
            </a:r>
            <a:r>
              <a:rPr lang="en-US" altLang="en-US" sz="2400" b="1" i="1" dirty="0"/>
              <a:t>xy</a:t>
            </a:r>
            <a:r>
              <a:rPr lang="en-US" altLang="en-US" sz="2400" b="1" baseline="30000" dirty="0"/>
              <a:t>5</a:t>
            </a:r>
            <a:r>
              <a:rPr lang="en-US" altLang="en-US" sz="2400" b="1" dirty="0"/>
              <a:t>)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1066800" y="4038600"/>
            <a:ext cx="3487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(4 ∙ 5)(</a:t>
            </a:r>
            <a:r>
              <a:rPr lang="en-US" altLang="en-US" sz="2400" i="1"/>
              <a:t>x</a:t>
            </a:r>
            <a:r>
              <a:rPr lang="en-US" altLang="en-US" sz="2400" baseline="30000"/>
              <a:t>2</a:t>
            </a:r>
            <a:r>
              <a:rPr lang="en-US" altLang="en-US" sz="2400" i="1"/>
              <a:t> </a:t>
            </a:r>
            <a:r>
              <a:rPr lang="en-US" altLang="en-US" sz="2400"/>
              <a:t>∙</a:t>
            </a:r>
            <a:r>
              <a:rPr lang="en-US" altLang="en-US" sz="2400" i="1"/>
              <a:t> x</a:t>
            </a:r>
            <a:r>
              <a:rPr lang="en-US" altLang="en-US" sz="2400"/>
              <a:t>)(</a:t>
            </a:r>
            <a:r>
              <a:rPr lang="en-US" altLang="en-US" sz="2400" i="1"/>
              <a:t>y</a:t>
            </a:r>
            <a:r>
              <a:rPr lang="en-US" altLang="en-US" sz="2400" baseline="30000"/>
              <a:t>3</a:t>
            </a:r>
            <a:r>
              <a:rPr lang="en-US" altLang="en-US" sz="2400"/>
              <a:t> ∙ </a:t>
            </a:r>
            <a:r>
              <a:rPr lang="en-US" altLang="en-US" sz="2400" i="1"/>
              <a:t>y</a:t>
            </a:r>
            <a:r>
              <a:rPr lang="en-US" altLang="en-US" sz="2400" baseline="30000"/>
              <a:t>5</a:t>
            </a:r>
            <a:r>
              <a:rPr lang="en-US" altLang="en-US" sz="2400"/>
              <a:t>)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4572000" y="4765675"/>
            <a:ext cx="4114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i="1">
                <a:solidFill>
                  <a:srgbClr val="3365FF"/>
                </a:solidFill>
              </a:rPr>
              <a:t>Multiply coefficients. Add</a:t>
            </a:r>
          </a:p>
          <a:p>
            <a:r>
              <a:rPr lang="en-US" altLang="en-US" sz="2400" i="1">
                <a:solidFill>
                  <a:srgbClr val="3365FF"/>
                </a:solidFill>
              </a:rPr>
              <a:t>exponents that have the same base.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3286125" y="1920875"/>
            <a:ext cx="5781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i="1">
                <a:solidFill>
                  <a:srgbClr val="3365FF"/>
                </a:solidFill>
              </a:rPr>
              <a:t>Use the Comm. and Assoc. Properties. </a:t>
            </a:r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1143000" y="2628900"/>
            <a:ext cx="201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3 ∙</a:t>
            </a:r>
            <a:r>
              <a:rPr lang="en-US" altLang="en-US" sz="2400" i="1"/>
              <a:t> </a:t>
            </a:r>
            <a:r>
              <a:rPr lang="en-US" altLang="en-US" sz="2400"/>
              <a:t>4 ∙ </a:t>
            </a:r>
            <a:r>
              <a:rPr lang="en-US" altLang="en-US" sz="2400" i="1"/>
              <a:t>a</a:t>
            </a:r>
            <a:r>
              <a:rPr lang="en-US" altLang="en-US" sz="2400" baseline="30000"/>
              <a:t>2 +</a:t>
            </a:r>
            <a:r>
              <a:rPr lang="en-US" altLang="en-US" sz="2400"/>
              <a:t> </a:t>
            </a:r>
            <a:r>
              <a:rPr lang="en-US" altLang="en-US" sz="2400" baseline="30000"/>
              <a:t>5</a:t>
            </a:r>
            <a:endParaRPr lang="en-US" altLang="en-US" sz="2400"/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1066800" y="4495800"/>
            <a:ext cx="3616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(4 ∙ 5)(</a:t>
            </a:r>
            <a:r>
              <a:rPr lang="en-US" altLang="en-US" sz="2400" i="1"/>
              <a:t>x</a:t>
            </a:r>
            <a:r>
              <a:rPr lang="en-US" altLang="en-US" sz="2400" baseline="30000"/>
              <a:t>2</a:t>
            </a:r>
            <a:r>
              <a:rPr lang="en-US" altLang="en-US" sz="2400" i="1"/>
              <a:t> </a:t>
            </a:r>
            <a:r>
              <a:rPr lang="en-US" altLang="en-US" sz="2400"/>
              <a:t>∙</a:t>
            </a:r>
            <a:r>
              <a:rPr lang="en-US" altLang="en-US" sz="2400" i="1"/>
              <a:t> x</a:t>
            </a:r>
            <a:r>
              <a:rPr lang="en-US" altLang="en-US" sz="2400" baseline="30000"/>
              <a:t>1</a:t>
            </a:r>
            <a:r>
              <a:rPr lang="en-US" altLang="en-US" sz="2400"/>
              <a:t>)(</a:t>
            </a:r>
            <a:r>
              <a:rPr lang="en-US" altLang="en-US" sz="2400" i="1"/>
              <a:t>y</a:t>
            </a:r>
            <a:r>
              <a:rPr lang="en-US" altLang="en-US" sz="2400" baseline="30000"/>
              <a:t>3</a:t>
            </a:r>
            <a:r>
              <a:rPr lang="en-US" altLang="en-US" sz="2400"/>
              <a:t> ∙ </a:t>
            </a:r>
            <a:r>
              <a:rPr lang="en-US" altLang="en-US" sz="2400" i="1"/>
              <a:t>y</a:t>
            </a:r>
            <a:r>
              <a:rPr lang="en-US" altLang="en-US" sz="2400" baseline="30000"/>
              <a:t>5</a:t>
            </a:r>
            <a:r>
              <a:rPr lang="en-US" altLang="en-US" sz="2400"/>
              <a:t>)</a:t>
            </a:r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1211263" y="4953000"/>
            <a:ext cx="290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4 ∙ 5 ∙ </a:t>
            </a:r>
            <a:r>
              <a:rPr lang="en-US" altLang="en-US" sz="2400" i="1"/>
              <a:t>x</a:t>
            </a:r>
            <a:r>
              <a:rPr lang="en-US" altLang="en-US" sz="2400" baseline="30000"/>
              <a:t>2 + 1</a:t>
            </a:r>
            <a:r>
              <a:rPr lang="en-US" altLang="en-US" sz="2400" i="1"/>
              <a:t> </a:t>
            </a:r>
            <a:r>
              <a:rPr lang="en-US" altLang="en-US" sz="2400"/>
              <a:t>∙</a:t>
            </a:r>
            <a:r>
              <a:rPr lang="en-US" altLang="en-US" sz="2400" i="1"/>
              <a:t> y</a:t>
            </a:r>
            <a:r>
              <a:rPr lang="en-US" altLang="en-US" sz="2400" baseline="30000"/>
              <a:t>3+5</a:t>
            </a:r>
            <a:endParaRPr lang="en-US" altLang="en-US" sz="2400"/>
          </a:p>
        </p:txBody>
      </p:sp>
      <p:sp>
        <p:nvSpPr>
          <p:cNvPr id="11299" name="Rectangle 35"/>
          <p:cNvSpPr>
            <a:spLocks noChangeArrowheads="1"/>
          </p:cNvSpPr>
          <p:nvPr/>
        </p:nvSpPr>
        <p:spPr bwMode="auto">
          <a:xfrm>
            <a:off x="2163763" y="5391150"/>
            <a:ext cx="1189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20</a:t>
            </a:r>
            <a:r>
              <a:rPr lang="en-US" altLang="en-US" sz="2400" i="1"/>
              <a:t>x</a:t>
            </a:r>
            <a:r>
              <a:rPr lang="en-US" altLang="en-US" sz="2400" baseline="30000"/>
              <a:t>3</a:t>
            </a:r>
            <a:r>
              <a:rPr lang="en-US" altLang="en-US" sz="2400" i="1"/>
              <a:t>y</a:t>
            </a:r>
            <a:r>
              <a:rPr lang="en-US" altLang="en-US" sz="2400" baseline="30000"/>
              <a:t>8</a:t>
            </a:r>
            <a:endParaRPr lang="en-US" altLang="en-US" sz="2400"/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4581525" y="3876675"/>
            <a:ext cx="4562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i="1">
                <a:solidFill>
                  <a:srgbClr val="3365FF"/>
                </a:solidFill>
              </a:rPr>
              <a:t>Use the Comm. and Assoc. Properties. Think: x = x</a:t>
            </a:r>
            <a:r>
              <a:rPr lang="en-US" altLang="en-US" sz="2400" i="1" baseline="30000">
                <a:solidFill>
                  <a:srgbClr val="3365FF"/>
                </a:solidFill>
              </a:rPr>
              <a:t>1</a:t>
            </a:r>
            <a:r>
              <a:rPr lang="en-US" altLang="en-US" sz="2400" i="1">
                <a:solidFill>
                  <a:srgbClr val="3365FF"/>
                </a:solidFill>
              </a:rPr>
              <a:t>.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914400"/>
          </a:xfrm>
        </p:spPr>
        <p:txBody>
          <a:bodyPr/>
          <a:lstStyle/>
          <a:p>
            <a:r>
              <a:rPr lang="en-US" sz="3600" dirty="0" smtClean="0"/>
              <a:t>Example: Multiplying Powers in Algebraic Expressions</a:t>
            </a:r>
            <a:endParaRPr lang="en-US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/>
      <p:bldP spid="11282" grpId="0"/>
      <p:bldP spid="11283" grpId="0"/>
      <p:bldP spid="11285" grpId="0"/>
      <p:bldP spid="11287" grpId="0"/>
      <p:bldP spid="11295" grpId="0"/>
      <p:bldP spid="11296" grpId="0"/>
      <p:bldP spid="11297" grpId="0"/>
      <p:bldP spid="11298" grpId="0"/>
      <p:bldP spid="11299" grpId="0"/>
      <p:bldP spid="1130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/>
              <a:t>Multiply.</a:t>
            </a:r>
            <a:endParaRPr lang="en-US" altLang="en-US" sz="2400" dirty="0">
              <a:latin typeface="Times" pitchFamily="18" charset="0"/>
            </a:endParaRP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609600" y="2079625"/>
            <a:ext cx="312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b="1"/>
              <a:t>C. (–3</a:t>
            </a:r>
            <a:r>
              <a:rPr lang="en-US" altLang="en-US" sz="2400" b="1" i="1"/>
              <a:t>p</a:t>
            </a:r>
            <a:r>
              <a:rPr lang="en-US" altLang="en-US" sz="2400" b="1" baseline="30000"/>
              <a:t>2</a:t>
            </a:r>
            <a:r>
              <a:rPr lang="en-US" altLang="en-US" sz="2400" b="1" i="1"/>
              <a:t>r</a:t>
            </a:r>
            <a:r>
              <a:rPr lang="en-US" altLang="en-US" sz="2400" b="1"/>
              <a:t>)(6</a:t>
            </a:r>
            <a:r>
              <a:rPr lang="en-US" altLang="en-US" sz="2400" b="1" i="1"/>
              <a:t>pr</a:t>
            </a:r>
            <a:r>
              <a:rPr lang="en-US" altLang="en-US" sz="2400" b="1" baseline="30000"/>
              <a:t>3</a:t>
            </a:r>
            <a:r>
              <a:rPr lang="en-US" altLang="en-US" sz="2400" b="1"/>
              <a:t>s)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1066800" y="2733675"/>
            <a:ext cx="390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(–3 ∙ 6)(</a:t>
            </a:r>
            <a:r>
              <a:rPr lang="en-US" altLang="en-US" sz="2400" i="1"/>
              <a:t>p</a:t>
            </a:r>
            <a:r>
              <a:rPr lang="en-US" altLang="en-US" sz="2400" baseline="30000"/>
              <a:t>2</a:t>
            </a:r>
            <a:r>
              <a:rPr lang="en-US" altLang="en-US" sz="2400" i="1"/>
              <a:t> </a:t>
            </a:r>
            <a:r>
              <a:rPr lang="en-US" altLang="en-US" sz="2400"/>
              <a:t>∙</a:t>
            </a:r>
            <a:r>
              <a:rPr lang="en-US" altLang="en-US" sz="2400" i="1"/>
              <a:t> p</a:t>
            </a:r>
            <a:r>
              <a:rPr lang="en-US" altLang="en-US" sz="2400"/>
              <a:t>)(</a:t>
            </a:r>
            <a:r>
              <a:rPr lang="en-US" altLang="en-US" sz="2400" i="1"/>
              <a:t>r</a:t>
            </a:r>
            <a:r>
              <a:rPr lang="en-US" altLang="en-US" sz="2400"/>
              <a:t> ∙ </a:t>
            </a:r>
            <a:r>
              <a:rPr lang="en-US" altLang="en-US" sz="2400" i="1"/>
              <a:t>r</a:t>
            </a:r>
            <a:r>
              <a:rPr lang="en-US" altLang="en-US" sz="2400" baseline="30000"/>
              <a:t>3</a:t>
            </a:r>
            <a:r>
              <a:rPr lang="en-US" altLang="en-US" sz="2400"/>
              <a:t>)(</a:t>
            </a:r>
            <a:r>
              <a:rPr lang="en-US" altLang="en-US" sz="2400" i="1"/>
              <a:t>s</a:t>
            </a:r>
            <a:r>
              <a:rPr lang="en-US" altLang="en-US" sz="2400"/>
              <a:t>)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4876800" y="4222750"/>
            <a:ext cx="4114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i="1">
                <a:solidFill>
                  <a:srgbClr val="3365FF"/>
                </a:solidFill>
              </a:rPr>
              <a:t>Multiply coefficients. Add</a:t>
            </a:r>
          </a:p>
          <a:p>
            <a:r>
              <a:rPr lang="en-US" altLang="en-US" sz="2400" i="1">
                <a:solidFill>
                  <a:srgbClr val="3365FF"/>
                </a:solidFill>
              </a:rPr>
              <a:t>exponents that have the same base.</a:t>
            </a: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1211263" y="4410075"/>
            <a:ext cx="3506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–3 ∙ 6 ∙ </a:t>
            </a:r>
            <a:r>
              <a:rPr lang="en-US" altLang="en-US" sz="2400" i="1"/>
              <a:t>p</a:t>
            </a:r>
            <a:r>
              <a:rPr lang="en-US" altLang="en-US" sz="2400" baseline="30000"/>
              <a:t>2 + 1</a:t>
            </a:r>
            <a:r>
              <a:rPr lang="en-US" altLang="en-US" sz="2400" i="1"/>
              <a:t> </a:t>
            </a:r>
            <a:r>
              <a:rPr lang="en-US" altLang="en-US" sz="2400"/>
              <a:t>∙</a:t>
            </a:r>
            <a:r>
              <a:rPr lang="en-US" altLang="en-US" sz="2400" i="1"/>
              <a:t> r</a:t>
            </a:r>
            <a:r>
              <a:rPr lang="en-US" altLang="en-US" sz="2400" baseline="30000"/>
              <a:t>1+3 </a:t>
            </a:r>
            <a:r>
              <a:rPr lang="en-US" altLang="en-US" sz="2400"/>
              <a:t>∙</a:t>
            </a:r>
            <a:r>
              <a:rPr lang="en-US" altLang="en-US" sz="2400" i="1"/>
              <a:t> s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2163763" y="5330825"/>
            <a:ext cx="1501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–18</a:t>
            </a:r>
            <a:r>
              <a:rPr lang="en-US" altLang="en-US" sz="2400" i="1"/>
              <a:t>p</a:t>
            </a:r>
            <a:r>
              <a:rPr lang="en-US" altLang="en-US" sz="2400" baseline="30000"/>
              <a:t>3</a:t>
            </a:r>
            <a:r>
              <a:rPr lang="en-US" altLang="en-US" sz="2400" i="1"/>
              <a:t>r</a:t>
            </a:r>
            <a:r>
              <a:rPr lang="en-US" altLang="en-US" sz="2400" baseline="30000"/>
              <a:t>4</a:t>
            </a:r>
            <a:r>
              <a:rPr lang="en-US" altLang="en-US" sz="2400" i="1"/>
              <a:t>s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4953000" y="2438400"/>
            <a:ext cx="419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i="1">
                <a:solidFill>
                  <a:srgbClr val="3365FF"/>
                </a:solidFill>
              </a:rPr>
              <a:t>Use the Comm. and Assoc. Properties. </a:t>
            </a: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066800" y="3578225"/>
            <a:ext cx="416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(–3 ∙ 6)(</a:t>
            </a:r>
            <a:r>
              <a:rPr lang="en-US" altLang="en-US" sz="2400" i="1"/>
              <a:t>p</a:t>
            </a:r>
            <a:r>
              <a:rPr lang="en-US" altLang="en-US" sz="2400" baseline="30000"/>
              <a:t>2</a:t>
            </a:r>
            <a:r>
              <a:rPr lang="en-US" altLang="en-US" sz="2400" i="1"/>
              <a:t> </a:t>
            </a:r>
            <a:r>
              <a:rPr lang="en-US" altLang="en-US" sz="2400"/>
              <a:t>∙</a:t>
            </a:r>
            <a:r>
              <a:rPr lang="en-US" altLang="en-US" sz="2400" i="1"/>
              <a:t> p</a:t>
            </a:r>
            <a:r>
              <a:rPr lang="en-US" altLang="en-US" sz="2400" baseline="30000"/>
              <a:t>1</a:t>
            </a:r>
            <a:r>
              <a:rPr lang="en-US" altLang="en-US" sz="2400"/>
              <a:t>)(</a:t>
            </a:r>
            <a:r>
              <a:rPr lang="en-US" altLang="en-US" sz="2400" i="1"/>
              <a:t>r</a:t>
            </a:r>
            <a:r>
              <a:rPr lang="en-US" altLang="en-US" sz="2400" baseline="30000"/>
              <a:t>1</a:t>
            </a:r>
            <a:r>
              <a:rPr lang="en-US" altLang="en-US" sz="2400"/>
              <a:t> ∙ </a:t>
            </a:r>
            <a:r>
              <a:rPr lang="en-US" altLang="en-US" sz="2400" i="1"/>
              <a:t>r</a:t>
            </a:r>
            <a:r>
              <a:rPr lang="en-US" altLang="en-US" sz="2400" baseline="30000"/>
              <a:t>3</a:t>
            </a:r>
            <a:r>
              <a:rPr lang="en-US" altLang="en-US" sz="2400"/>
              <a:t>)(</a:t>
            </a:r>
            <a:r>
              <a:rPr lang="en-US" altLang="en-US" sz="2400" i="1"/>
              <a:t>s</a:t>
            </a:r>
            <a:r>
              <a:rPr lang="en-US" altLang="en-US" sz="2400"/>
              <a:t>)</a:t>
            </a:r>
          </a:p>
        </p:txBody>
      </p:sp>
      <p:sp>
        <p:nvSpPr>
          <p:cNvPr id="11" name="Title 16"/>
          <p:cNvSpPr txBox="1">
            <a:spLocks/>
          </p:cNvSpPr>
          <p:nvPr/>
        </p:nvSpPr>
        <p:spPr>
          <a:xfrm>
            <a:off x="685800" y="228600"/>
            <a:ext cx="57912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Example: Multiplying Powers in Algebraic Expressions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3" grpId="0"/>
      <p:bldP spid="31754" grpId="0"/>
      <p:bldP spid="31758" grpId="0"/>
      <p:bldP spid="31759" grpId="0"/>
      <p:bldP spid="31760" grpId="0"/>
      <p:bldP spid="3176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7200" y="9906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/>
              <a:t>Multiply.</a:t>
            </a:r>
            <a:endParaRPr lang="en-US" altLang="en-US" sz="2400" dirty="0">
              <a:latin typeface="Times" pitchFamily="18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18694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b="1" dirty="0"/>
              <a:t>A. </a:t>
            </a:r>
            <a:r>
              <a:rPr lang="en-US" altLang="en-US" sz="2400" b="1" dirty="0" smtClean="0"/>
              <a:t> (</a:t>
            </a:r>
            <a:r>
              <a:rPr lang="en-US" altLang="en-US" sz="2400" b="1" dirty="0"/>
              <a:t>2</a:t>
            </a:r>
            <a:r>
              <a:rPr lang="en-US" altLang="en-US" sz="2400" b="1" i="1" dirty="0"/>
              <a:t>b</a:t>
            </a:r>
            <a:r>
              <a:rPr lang="en-US" altLang="en-US" sz="2400" b="1" baseline="30000" dirty="0"/>
              <a:t>2</a:t>
            </a:r>
            <a:r>
              <a:rPr lang="en-US" altLang="en-US" sz="2400" b="1" dirty="0"/>
              <a:t>)(7</a:t>
            </a:r>
            <a:r>
              <a:rPr lang="en-US" altLang="en-US" sz="2400" b="1" i="1" dirty="0"/>
              <a:t>b</a:t>
            </a:r>
            <a:r>
              <a:rPr lang="en-US" altLang="en-US" sz="2400" b="1" baseline="30000" dirty="0"/>
              <a:t>4</a:t>
            </a:r>
            <a:r>
              <a:rPr lang="en-US" altLang="en-US" sz="2400" b="1" dirty="0"/>
              <a:t>)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914400" y="2057400"/>
            <a:ext cx="2379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(2 ∙</a:t>
            </a:r>
            <a:r>
              <a:rPr lang="en-US" altLang="en-US" sz="2400" i="1"/>
              <a:t> </a:t>
            </a:r>
            <a:r>
              <a:rPr lang="en-US" altLang="en-US" sz="2400"/>
              <a:t>7)(</a:t>
            </a:r>
            <a:r>
              <a:rPr lang="en-US" altLang="en-US" sz="2400" i="1"/>
              <a:t>b</a:t>
            </a:r>
            <a:r>
              <a:rPr lang="en-US" altLang="en-US" sz="2400" baseline="30000"/>
              <a:t>2 </a:t>
            </a:r>
            <a:r>
              <a:rPr lang="en-US" altLang="en-US" sz="2400"/>
              <a:t>∙ </a:t>
            </a:r>
            <a:r>
              <a:rPr lang="en-US" altLang="en-US" sz="2400" i="1"/>
              <a:t>b</a:t>
            </a:r>
            <a:r>
              <a:rPr lang="en-US" altLang="en-US" sz="2400" baseline="30000"/>
              <a:t>4</a:t>
            </a:r>
            <a:r>
              <a:rPr lang="en-US" altLang="en-US" sz="2400"/>
              <a:t>)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555750" y="3124200"/>
            <a:ext cx="89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14</a:t>
            </a:r>
            <a:r>
              <a:rPr lang="en-US" altLang="en-US" sz="2400" i="1"/>
              <a:t>b</a:t>
            </a:r>
            <a:r>
              <a:rPr lang="en-US" altLang="en-US" sz="2400" baseline="30000"/>
              <a:t>6</a:t>
            </a:r>
            <a:endParaRPr lang="en-US" altLang="en-US" sz="2400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124200" y="2682875"/>
            <a:ext cx="5802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i="1">
                <a:solidFill>
                  <a:srgbClr val="3365FF"/>
                </a:solidFill>
              </a:rPr>
              <a:t>Multiply coefficients. Add</a:t>
            </a:r>
          </a:p>
          <a:p>
            <a:r>
              <a:rPr lang="en-US" altLang="en-US" sz="2400" i="1">
                <a:solidFill>
                  <a:srgbClr val="3365FF"/>
                </a:solidFill>
              </a:rPr>
              <a:t>exponents that have the same base.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3173413" y="1828800"/>
            <a:ext cx="388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i="1">
                <a:solidFill>
                  <a:srgbClr val="3365FF"/>
                </a:solidFill>
              </a:rPr>
              <a:t>Use the Comm. and Assoc. Properties.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1103313" y="2705100"/>
            <a:ext cx="2019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2 ∙</a:t>
            </a:r>
            <a:r>
              <a:rPr lang="en-US" altLang="en-US" sz="2400" i="1"/>
              <a:t> </a:t>
            </a:r>
            <a:r>
              <a:rPr lang="en-US" altLang="en-US" sz="2400"/>
              <a:t>7 ∙ </a:t>
            </a:r>
            <a:r>
              <a:rPr lang="en-US" altLang="en-US" sz="2400" i="1"/>
              <a:t>b</a:t>
            </a:r>
            <a:r>
              <a:rPr lang="en-US" altLang="en-US" sz="2400" baseline="30000"/>
              <a:t>2 +</a:t>
            </a:r>
            <a:r>
              <a:rPr lang="en-US" altLang="en-US" sz="2400"/>
              <a:t> </a:t>
            </a:r>
            <a:r>
              <a:rPr lang="en-US" altLang="en-US" sz="2400" baseline="30000"/>
              <a:t>4</a:t>
            </a:r>
            <a:endParaRPr lang="en-US" altLang="en-US" sz="2400"/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590550" y="3657600"/>
            <a:ext cx="22461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b="1" dirty="0"/>
              <a:t>B. </a:t>
            </a:r>
            <a:r>
              <a:rPr lang="en-US" altLang="en-US" sz="2400" b="1" dirty="0" smtClean="0"/>
              <a:t> (</a:t>
            </a:r>
            <a:r>
              <a:rPr lang="en-US" altLang="en-US" sz="2400" b="1" dirty="0"/>
              <a:t>4</a:t>
            </a:r>
            <a:r>
              <a:rPr lang="en-US" altLang="en-US" sz="2400" b="1" i="1" dirty="0"/>
              <a:t>n</a:t>
            </a:r>
            <a:r>
              <a:rPr lang="en-US" altLang="en-US" sz="2400" b="1" baseline="30000" dirty="0"/>
              <a:t>4</a:t>
            </a:r>
            <a:r>
              <a:rPr lang="en-US" altLang="en-US" sz="2400" b="1" dirty="0"/>
              <a:t>)(5</a:t>
            </a:r>
            <a:r>
              <a:rPr lang="en-US" altLang="en-US" sz="2400" b="1" i="1" dirty="0"/>
              <a:t>n</a:t>
            </a:r>
            <a:r>
              <a:rPr lang="en-US" altLang="en-US" sz="2400" b="1" baseline="30000" dirty="0"/>
              <a:t>3</a:t>
            </a:r>
            <a:r>
              <a:rPr lang="en-US" altLang="en-US" sz="2400" b="1" dirty="0"/>
              <a:t>)(</a:t>
            </a:r>
            <a:r>
              <a:rPr lang="en-US" altLang="en-US" sz="2400" b="1" i="1" dirty="0"/>
              <a:t>p</a:t>
            </a:r>
            <a:r>
              <a:rPr lang="en-US" altLang="en-US" sz="2400" b="1" dirty="0"/>
              <a:t>)</a:t>
            </a: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1063625" y="4083050"/>
            <a:ext cx="285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(4 ∙</a:t>
            </a:r>
            <a:r>
              <a:rPr lang="en-US" altLang="en-US" sz="2400" i="1"/>
              <a:t> </a:t>
            </a:r>
            <a:r>
              <a:rPr lang="en-US" altLang="en-US" sz="2400"/>
              <a:t>5)(</a:t>
            </a:r>
            <a:r>
              <a:rPr lang="en-US" altLang="en-US" sz="2400" i="1"/>
              <a:t>n</a:t>
            </a:r>
            <a:r>
              <a:rPr lang="en-US" altLang="en-US" sz="2400" baseline="30000"/>
              <a:t>4 </a:t>
            </a:r>
            <a:r>
              <a:rPr lang="en-US" altLang="en-US" sz="2400"/>
              <a:t>∙ </a:t>
            </a:r>
            <a:r>
              <a:rPr lang="en-US" altLang="en-US" sz="2400" i="1"/>
              <a:t>n</a:t>
            </a:r>
            <a:r>
              <a:rPr lang="en-US" altLang="en-US" sz="2400" baseline="30000"/>
              <a:t>3</a:t>
            </a:r>
            <a:r>
              <a:rPr lang="en-US" altLang="en-US" sz="2400"/>
              <a:t>)(</a:t>
            </a:r>
            <a:r>
              <a:rPr lang="en-US" altLang="en-US" sz="2400" i="1"/>
              <a:t>p</a:t>
            </a:r>
            <a:r>
              <a:rPr lang="en-US" altLang="en-US" sz="2400"/>
              <a:t>)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1704975" y="5410200"/>
            <a:ext cx="1084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20</a:t>
            </a:r>
            <a:r>
              <a:rPr lang="en-US" altLang="en-US" sz="2400" i="1"/>
              <a:t>n</a:t>
            </a:r>
            <a:r>
              <a:rPr lang="en-US" altLang="en-US" sz="2400" baseline="30000"/>
              <a:t>7</a:t>
            </a:r>
            <a:r>
              <a:rPr lang="en-US" altLang="en-US" sz="2400" i="1"/>
              <a:t>p</a:t>
            </a: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3903663" y="4724400"/>
            <a:ext cx="50403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i="1">
                <a:solidFill>
                  <a:srgbClr val="3365FF"/>
                </a:solidFill>
              </a:rPr>
              <a:t>Multiply coefficients. Add</a:t>
            </a:r>
          </a:p>
          <a:p>
            <a:r>
              <a:rPr lang="en-US" altLang="en-US" sz="2400" i="1">
                <a:solidFill>
                  <a:srgbClr val="3365FF"/>
                </a:solidFill>
              </a:rPr>
              <a:t>exponents that have the same base.</a:t>
            </a: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3886200" y="3962400"/>
            <a:ext cx="4067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i="1">
                <a:solidFill>
                  <a:srgbClr val="3365FF"/>
                </a:solidFill>
              </a:rPr>
              <a:t>Use the Comm. and Assoc. Properties.</a:t>
            </a:r>
          </a:p>
        </p:txBody>
      </p: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1252538" y="4800600"/>
            <a:ext cx="2503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4 ∙</a:t>
            </a:r>
            <a:r>
              <a:rPr lang="en-US" altLang="en-US" sz="2400" i="1"/>
              <a:t> </a:t>
            </a:r>
            <a:r>
              <a:rPr lang="en-US" altLang="en-US" sz="2400"/>
              <a:t>5 ∙ </a:t>
            </a:r>
            <a:r>
              <a:rPr lang="en-US" altLang="en-US" sz="2400" i="1"/>
              <a:t>n</a:t>
            </a:r>
            <a:r>
              <a:rPr lang="en-US" altLang="en-US" sz="2400" baseline="30000"/>
              <a:t>4 +</a:t>
            </a:r>
            <a:r>
              <a:rPr lang="en-US" altLang="en-US" sz="2400"/>
              <a:t> </a:t>
            </a:r>
            <a:r>
              <a:rPr lang="en-US" altLang="en-US" sz="2400" baseline="30000"/>
              <a:t>3 </a:t>
            </a:r>
            <a:r>
              <a:rPr lang="en-US" altLang="en-US" sz="2400"/>
              <a:t>∙ </a:t>
            </a:r>
            <a:r>
              <a:rPr lang="en-US" altLang="en-US" sz="2400" i="1"/>
              <a:t>p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9144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10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10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10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/>
      <p:bldP spid="32775" grpId="0"/>
      <p:bldP spid="32779" grpId="0"/>
      <p:bldP spid="32780" grpId="0"/>
      <p:bldP spid="32786" grpId="0"/>
      <p:bldP spid="32787" grpId="0"/>
      <p:bldP spid="32788" grpId="0"/>
      <p:bldP spid="32789" grpId="0"/>
      <p:bldP spid="3279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/>
              <a:t>Multiply.</a:t>
            </a:r>
            <a:endParaRPr lang="en-US" altLang="en-US" sz="2400" dirty="0">
              <a:latin typeface="Times" pitchFamily="18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09600" y="2079625"/>
            <a:ext cx="25699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b="1" dirty="0"/>
              <a:t>C. </a:t>
            </a:r>
            <a:r>
              <a:rPr lang="en-US" altLang="en-US" sz="2400" b="1" dirty="0" smtClean="0"/>
              <a:t> (–</a:t>
            </a:r>
            <a:r>
              <a:rPr lang="en-US" altLang="en-US" sz="2400" b="1" dirty="0"/>
              <a:t>2</a:t>
            </a:r>
            <a:r>
              <a:rPr lang="en-US" altLang="en-US" sz="2400" b="1" i="1" dirty="0"/>
              <a:t>a</a:t>
            </a:r>
            <a:r>
              <a:rPr lang="en-US" altLang="en-US" sz="2400" b="1" baseline="30000" dirty="0"/>
              <a:t>4</a:t>
            </a:r>
            <a:r>
              <a:rPr lang="en-US" altLang="en-US" sz="2400" b="1" i="1" dirty="0"/>
              <a:t>b</a:t>
            </a:r>
            <a:r>
              <a:rPr lang="en-US" altLang="en-US" sz="2400" b="1" baseline="30000" dirty="0"/>
              <a:t>4</a:t>
            </a:r>
            <a:r>
              <a:rPr lang="en-US" altLang="en-US" sz="2400" b="1" dirty="0"/>
              <a:t>)(3</a:t>
            </a:r>
            <a:r>
              <a:rPr lang="en-US" altLang="en-US" sz="2400" b="1" i="1" dirty="0"/>
              <a:t>ab</a:t>
            </a:r>
            <a:r>
              <a:rPr lang="en-US" altLang="en-US" sz="2400" b="1" baseline="30000" dirty="0"/>
              <a:t>3</a:t>
            </a:r>
            <a:r>
              <a:rPr lang="en-US" altLang="en-US" sz="2400" b="1" i="1" dirty="0"/>
              <a:t>c</a:t>
            </a:r>
            <a:r>
              <a:rPr lang="en-US" altLang="en-US" sz="2400" b="1" dirty="0"/>
              <a:t>)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066800" y="2733675"/>
            <a:ext cx="4141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(–2 ∙ 3)(</a:t>
            </a:r>
            <a:r>
              <a:rPr lang="en-US" altLang="en-US" sz="2400" i="1"/>
              <a:t>a</a:t>
            </a:r>
            <a:r>
              <a:rPr lang="en-US" altLang="en-US" sz="2400" baseline="30000"/>
              <a:t>4</a:t>
            </a:r>
            <a:r>
              <a:rPr lang="en-US" altLang="en-US" sz="2400" i="1"/>
              <a:t> ∙ a</a:t>
            </a:r>
            <a:r>
              <a:rPr lang="en-US" altLang="en-US" sz="2400"/>
              <a:t>)(</a:t>
            </a:r>
            <a:r>
              <a:rPr lang="en-US" altLang="en-US" sz="2400" i="1"/>
              <a:t>b</a:t>
            </a:r>
            <a:r>
              <a:rPr lang="en-US" altLang="en-US" sz="2400" baseline="30000"/>
              <a:t>4</a:t>
            </a:r>
            <a:r>
              <a:rPr lang="en-US" altLang="en-US" sz="2400"/>
              <a:t> ∙ </a:t>
            </a:r>
            <a:r>
              <a:rPr lang="en-US" altLang="en-US" sz="2400" i="1"/>
              <a:t>b</a:t>
            </a:r>
            <a:r>
              <a:rPr lang="en-US" altLang="en-US" sz="2400" baseline="30000"/>
              <a:t>3</a:t>
            </a:r>
            <a:r>
              <a:rPr lang="en-US" altLang="en-US" sz="2400"/>
              <a:t>)(</a:t>
            </a:r>
            <a:r>
              <a:rPr lang="en-US" altLang="en-US" sz="2400" i="1"/>
              <a:t>c</a:t>
            </a:r>
            <a:r>
              <a:rPr lang="en-US" altLang="en-US" sz="2400"/>
              <a:t>)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4876800" y="3917950"/>
            <a:ext cx="4114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i="1">
                <a:solidFill>
                  <a:srgbClr val="3365FF"/>
                </a:solidFill>
              </a:rPr>
              <a:t>Multiply coefficients. Add</a:t>
            </a:r>
          </a:p>
          <a:p>
            <a:r>
              <a:rPr lang="en-US" altLang="en-US" sz="2400" i="1">
                <a:solidFill>
                  <a:srgbClr val="3365FF"/>
                </a:solidFill>
              </a:rPr>
              <a:t>exponents that have the same base.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1211263" y="4105275"/>
            <a:ext cx="3559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–2 ∙ 3 ∙ </a:t>
            </a:r>
            <a:r>
              <a:rPr lang="en-US" altLang="en-US" sz="2400" i="1"/>
              <a:t>a</a:t>
            </a:r>
            <a:r>
              <a:rPr lang="en-US" altLang="en-US" sz="2400" baseline="30000"/>
              <a:t>4 + 1</a:t>
            </a:r>
            <a:r>
              <a:rPr lang="en-US" altLang="en-US" sz="2400" i="1"/>
              <a:t> ∙ b</a:t>
            </a:r>
            <a:r>
              <a:rPr lang="en-US" altLang="en-US" sz="2400" baseline="30000"/>
              <a:t>4+3 </a:t>
            </a:r>
            <a:r>
              <a:rPr lang="en-US" altLang="en-US" sz="2400" i="1"/>
              <a:t>∙ c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2133600" y="4953000"/>
            <a:ext cx="1360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–6</a:t>
            </a:r>
            <a:r>
              <a:rPr lang="en-US" altLang="en-US" sz="2400" i="1"/>
              <a:t>a</a:t>
            </a:r>
            <a:r>
              <a:rPr lang="en-US" altLang="en-US" sz="2400" baseline="30000"/>
              <a:t>5</a:t>
            </a:r>
            <a:r>
              <a:rPr lang="en-US" altLang="en-US" sz="2400" i="1"/>
              <a:t>b</a:t>
            </a:r>
            <a:r>
              <a:rPr lang="en-US" altLang="en-US" sz="2400" baseline="30000"/>
              <a:t>7</a:t>
            </a:r>
            <a:r>
              <a:rPr lang="en-US" altLang="en-US" sz="2400" i="1"/>
              <a:t>c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5191125" y="2514600"/>
            <a:ext cx="3952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i="1">
                <a:solidFill>
                  <a:srgbClr val="3365FF"/>
                </a:solidFill>
              </a:rPr>
              <a:t>Use the Comm. and Assoc. Properties. </a:t>
            </a: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1066800" y="3505200"/>
            <a:ext cx="427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(–2 ∙ 3)(</a:t>
            </a:r>
            <a:r>
              <a:rPr lang="en-US" altLang="en-US" sz="2400" i="1"/>
              <a:t>a</a:t>
            </a:r>
            <a:r>
              <a:rPr lang="en-US" altLang="en-US" sz="2400" baseline="30000"/>
              <a:t>4</a:t>
            </a:r>
            <a:r>
              <a:rPr lang="en-US" altLang="en-US" sz="2400" i="1"/>
              <a:t> ∙ a</a:t>
            </a:r>
            <a:r>
              <a:rPr lang="en-US" altLang="en-US" sz="2400" baseline="30000"/>
              <a:t>1</a:t>
            </a:r>
            <a:r>
              <a:rPr lang="en-US" altLang="en-US" sz="2400"/>
              <a:t>)(</a:t>
            </a:r>
            <a:r>
              <a:rPr lang="en-US" altLang="en-US" sz="2400" i="1"/>
              <a:t>b</a:t>
            </a:r>
            <a:r>
              <a:rPr lang="en-US" altLang="en-US" sz="2400" baseline="30000"/>
              <a:t>4</a:t>
            </a:r>
            <a:r>
              <a:rPr lang="en-US" altLang="en-US" sz="2400"/>
              <a:t> ∙ </a:t>
            </a:r>
            <a:r>
              <a:rPr lang="en-US" altLang="en-US" sz="2400" i="1"/>
              <a:t>b</a:t>
            </a:r>
            <a:r>
              <a:rPr lang="en-US" altLang="en-US" sz="2400" baseline="30000"/>
              <a:t>3</a:t>
            </a:r>
            <a:r>
              <a:rPr lang="en-US" altLang="en-US" sz="2400"/>
              <a:t>)(</a:t>
            </a:r>
            <a:r>
              <a:rPr lang="en-US" altLang="en-US" sz="2400" i="1"/>
              <a:t>c</a:t>
            </a:r>
            <a:r>
              <a:rPr lang="en-US" altLang="en-US" sz="2400"/>
              <a:t>)</a:t>
            </a:r>
          </a:p>
        </p:txBody>
      </p:sp>
      <p:sp>
        <p:nvSpPr>
          <p:cNvPr id="11" name="Title 16"/>
          <p:cNvSpPr txBox="1">
            <a:spLocks/>
          </p:cNvSpPr>
          <p:nvPr/>
        </p:nvSpPr>
        <p:spPr>
          <a:xfrm>
            <a:off x="685800" y="228600"/>
            <a:ext cx="57912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Your Turn: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  <p:bldP spid="33798" grpId="0"/>
      <p:bldP spid="33799" grpId="0"/>
      <p:bldP spid="33800" grpId="0"/>
      <p:bldP spid="33801" grpId="0"/>
      <p:bldP spid="338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Multiplying Numbers in Scientific Notation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property for multiplying powers with the same base can also be used to multiply two numbers written in scientific notation.</a:t>
            </a:r>
          </a:p>
          <a:p>
            <a:r>
              <a:rPr lang="en-US" sz="2800" dirty="0" smtClean="0"/>
              <a:t>Procedure</a:t>
            </a:r>
          </a:p>
          <a:p>
            <a:pPr lvl="1"/>
            <a:r>
              <a:rPr lang="en-US" sz="2400" dirty="0" smtClean="0"/>
              <a:t>Combine powers of </a:t>
            </a:r>
            <a:r>
              <a:rPr lang="en-US" sz="2400" b="1" dirty="0" smtClean="0">
                <a:solidFill>
                  <a:srgbClr val="FF0000"/>
                </a:solidFill>
              </a:rPr>
              <a:t>10</a:t>
            </a:r>
            <a:r>
              <a:rPr lang="en-US" sz="2400" dirty="0" smtClean="0"/>
              <a:t> using </a:t>
            </a:r>
            <a:r>
              <a:rPr lang="en-US" sz="2400" b="1" dirty="0" smtClean="0"/>
              <a:t>properties of exponents</a:t>
            </a:r>
          </a:p>
          <a:p>
            <a:pPr lvl="1"/>
            <a:r>
              <a:rPr lang="en-US" sz="2400" dirty="0" smtClean="0"/>
              <a:t>Multiply the </a:t>
            </a:r>
            <a:r>
              <a:rPr lang="en-US" sz="2400" b="1" dirty="0" smtClean="0">
                <a:solidFill>
                  <a:srgbClr val="7030A0"/>
                </a:solidFill>
              </a:rPr>
              <a:t>Numbers</a:t>
            </a:r>
            <a:r>
              <a:rPr lang="en-US" sz="2400" dirty="0" smtClean="0"/>
              <a:t> together</a:t>
            </a:r>
          </a:p>
          <a:p>
            <a:pPr lvl="1"/>
            <a:r>
              <a:rPr lang="en-US" sz="2400" dirty="0" smtClean="0"/>
              <a:t>If necessary:</a:t>
            </a:r>
          </a:p>
          <a:p>
            <a:pPr lvl="2"/>
            <a:r>
              <a:rPr lang="en-US" sz="2000" dirty="0" smtClean="0"/>
              <a:t>Change the new Number to scientific notation</a:t>
            </a:r>
          </a:p>
          <a:p>
            <a:pPr lvl="2"/>
            <a:r>
              <a:rPr lang="en-US" sz="2000" dirty="0" smtClean="0"/>
              <a:t>Combine powers of 10 again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7" name="Rectangle 3"/>
          <p:cNvSpPr>
            <a:spLocks noChangeArrowheads="1"/>
          </p:cNvSpPr>
          <p:nvPr/>
        </p:nvSpPr>
        <p:spPr bwMode="auto">
          <a:xfrm>
            <a:off x="452438" y="1524000"/>
            <a:ext cx="8158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bg2"/>
              </a:buClr>
              <a:buFont typeface="Monotype Sorts" pitchFamily="1" charset="2"/>
              <a:buNone/>
            </a:pPr>
            <a:r>
              <a:rPr lang="en-US" sz="2400" dirty="0" smtClean="0"/>
              <a:t>Multiply</a:t>
            </a:r>
            <a:r>
              <a:rPr lang="en-US" sz="2400" dirty="0"/>
              <a:t>:  </a:t>
            </a:r>
            <a:r>
              <a:rPr kumimoji="1" lang="en-US" sz="2400" dirty="0"/>
              <a:t>(3 </a:t>
            </a:r>
            <a:r>
              <a:rPr kumimoji="1" lang="en-US" sz="2400" dirty="0">
                <a:sym typeface="Symbol" pitchFamily="18" charset="2"/>
              </a:rPr>
              <a:t> 10</a:t>
            </a:r>
            <a:r>
              <a:rPr lang="en-US" sz="2400" baseline="30000" dirty="0"/>
              <a:t>– 4</a:t>
            </a:r>
            <a:r>
              <a:rPr lang="en-US" sz="2400" dirty="0"/>
              <a:t>) · (</a:t>
            </a:r>
            <a:r>
              <a:rPr kumimoji="1" lang="en-US" sz="2400" dirty="0"/>
              <a:t>8 </a:t>
            </a:r>
            <a:r>
              <a:rPr kumimoji="1" lang="en-US" sz="2400" dirty="0">
                <a:sym typeface="Symbol" pitchFamily="18" charset="2"/>
              </a:rPr>
              <a:t> 10</a:t>
            </a:r>
            <a:r>
              <a:rPr lang="en-US" sz="2400" baseline="30000" dirty="0"/>
              <a:t>– 5</a:t>
            </a:r>
            <a:r>
              <a:rPr lang="en-US" sz="2400" dirty="0"/>
              <a:t>)</a:t>
            </a:r>
          </a:p>
        </p:txBody>
      </p:sp>
      <p:sp>
        <p:nvSpPr>
          <p:cNvPr id="953348" name="Rectangle 4"/>
          <p:cNvSpPr>
            <a:spLocks noChangeArrowheads="1"/>
          </p:cNvSpPr>
          <p:nvPr/>
        </p:nvSpPr>
        <p:spPr bwMode="auto">
          <a:xfrm>
            <a:off x="1671638" y="2012950"/>
            <a:ext cx="5608267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74320" rIns="274320">
            <a:spAutoFit/>
          </a:bodyPr>
          <a:lstStyle/>
          <a:p>
            <a:pPr>
              <a:lnSpc>
                <a:spcPct val="90000"/>
              </a:lnSpc>
              <a:buClr>
                <a:schemeClr val="bg2"/>
              </a:buClr>
              <a:buFont typeface="Monotype Sorts" pitchFamily="1" charset="2"/>
              <a:buNone/>
            </a:pPr>
            <a:r>
              <a:rPr lang="en-US" sz="2400" dirty="0"/>
              <a:t>Express the answer in scientific notation.</a:t>
            </a:r>
          </a:p>
        </p:txBody>
      </p:sp>
      <p:sp>
        <p:nvSpPr>
          <p:cNvPr id="953349" name="Rectangle 5"/>
          <p:cNvSpPr>
            <a:spLocks noChangeArrowheads="1"/>
          </p:cNvSpPr>
          <p:nvPr/>
        </p:nvSpPr>
        <p:spPr bwMode="auto">
          <a:xfrm>
            <a:off x="196850" y="2903538"/>
            <a:ext cx="3301545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74320" rIns="274320">
            <a:spAutoFit/>
          </a:bodyPr>
          <a:lstStyle/>
          <a:p>
            <a:pPr>
              <a:lnSpc>
                <a:spcPct val="90000"/>
              </a:lnSpc>
              <a:buClr>
                <a:schemeClr val="bg2"/>
              </a:buClr>
              <a:buFont typeface="Monotype Sorts" pitchFamily="1" charset="2"/>
              <a:buNone/>
            </a:pPr>
            <a:r>
              <a:rPr kumimoji="1" lang="en-US" sz="2400" dirty="0"/>
              <a:t>(3 </a:t>
            </a:r>
            <a:r>
              <a:rPr kumimoji="1" lang="en-US" sz="2400" dirty="0">
                <a:sym typeface="Symbol" pitchFamily="18" charset="2"/>
              </a:rPr>
              <a:t> 10</a:t>
            </a:r>
            <a:r>
              <a:rPr lang="en-US" sz="2400" baseline="30000" dirty="0"/>
              <a:t>– 4</a:t>
            </a:r>
            <a:r>
              <a:rPr lang="en-US" sz="2400" dirty="0"/>
              <a:t>) · (</a:t>
            </a:r>
            <a:r>
              <a:rPr kumimoji="1" lang="en-US" sz="2400" dirty="0"/>
              <a:t>8 </a:t>
            </a:r>
            <a:r>
              <a:rPr kumimoji="1" lang="en-US" sz="2400" dirty="0">
                <a:sym typeface="Symbol" pitchFamily="18" charset="2"/>
              </a:rPr>
              <a:t> 10</a:t>
            </a:r>
            <a:r>
              <a:rPr lang="en-US" sz="2400" baseline="30000" dirty="0"/>
              <a:t>– 5</a:t>
            </a:r>
            <a:r>
              <a:rPr lang="en-US" sz="2400" dirty="0"/>
              <a:t>)</a:t>
            </a:r>
          </a:p>
        </p:txBody>
      </p:sp>
      <p:sp>
        <p:nvSpPr>
          <p:cNvPr id="953350" name="Rectangle 6"/>
          <p:cNvSpPr>
            <a:spLocks noChangeArrowheads="1"/>
          </p:cNvSpPr>
          <p:nvPr/>
        </p:nvSpPr>
        <p:spPr bwMode="auto">
          <a:xfrm>
            <a:off x="2982913" y="2890838"/>
            <a:ext cx="3485891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74320" rIns="274320">
            <a:spAutoFit/>
          </a:bodyPr>
          <a:lstStyle/>
          <a:p>
            <a:pPr>
              <a:lnSpc>
                <a:spcPct val="90000"/>
              </a:lnSpc>
              <a:buClr>
                <a:schemeClr val="bg2"/>
              </a:buClr>
              <a:buFont typeface="Monotype Sorts" pitchFamily="1" charset="2"/>
              <a:buNone/>
            </a:pPr>
            <a:r>
              <a:rPr kumimoji="1" lang="en-US" sz="2400" dirty="0"/>
              <a:t>= (3 </a:t>
            </a:r>
            <a:r>
              <a:rPr lang="en-US" sz="2400" dirty="0"/>
              <a:t>· 8)</a:t>
            </a:r>
            <a:r>
              <a:rPr kumimoji="1" lang="en-US" sz="2400" dirty="0"/>
              <a:t> </a:t>
            </a:r>
            <a:r>
              <a:rPr kumimoji="1" lang="en-US" sz="2400" dirty="0">
                <a:sym typeface="Symbol" pitchFamily="18" charset="2"/>
              </a:rPr>
              <a:t> (10</a:t>
            </a:r>
            <a:r>
              <a:rPr lang="en-US" sz="2400" baseline="30000" dirty="0"/>
              <a:t>– 4</a:t>
            </a:r>
            <a:r>
              <a:rPr lang="en-US" sz="2400" dirty="0"/>
              <a:t> · </a:t>
            </a:r>
            <a:r>
              <a:rPr kumimoji="1" lang="en-US" sz="2400" dirty="0">
                <a:sym typeface="Symbol" pitchFamily="18" charset="2"/>
              </a:rPr>
              <a:t>10</a:t>
            </a:r>
            <a:r>
              <a:rPr lang="en-US" sz="2400" baseline="30000" dirty="0"/>
              <a:t>– 5</a:t>
            </a:r>
            <a:r>
              <a:rPr lang="en-US" sz="2400" dirty="0"/>
              <a:t>)</a:t>
            </a:r>
          </a:p>
        </p:txBody>
      </p:sp>
      <p:sp>
        <p:nvSpPr>
          <p:cNvPr id="953351" name="Rectangle 7"/>
          <p:cNvSpPr>
            <a:spLocks noChangeArrowheads="1"/>
          </p:cNvSpPr>
          <p:nvPr/>
        </p:nvSpPr>
        <p:spPr bwMode="auto">
          <a:xfrm>
            <a:off x="2982913" y="3478213"/>
            <a:ext cx="1998304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74320" rIns="274320">
            <a:spAutoFit/>
          </a:bodyPr>
          <a:lstStyle/>
          <a:p>
            <a:pPr>
              <a:lnSpc>
                <a:spcPct val="90000"/>
              </a:lnSpc>
              <a:buClr>
                <a:schemeClr val="bg2"/>
              </a:buClr>
              <a:buFont typeface="Monotype Sorts" pitchFamily="1" charset="2"/>
              <a:buNone/>
            </a:pPr>
            <a:r>
              <a:rPr kumimoji="1" lang="en-US" sz="2400" dirty="0"/>
              <a:t>= 24 </a:t>
            </a:r>
            <a:r>
              <a:rPr kumimoji="1" lang="en-US" sz="2400" dirty="0">
                <a:sym typeface="Symbol" pitchFamily="18" charset="2"/>
              </a:rPr>
              <a:t> 10</a:t>
            </a:r>
            <a:r>
              <a:rPr lang="en-US" sz="2400" baseline="30000" dirty="0"/>
              <a:t>– 9</a:t>
            </a:r>
            <a:endParaRPr lang="en-US" sz="2400" dirty="0"/>
          </a:p>
        </p:txBody>
      </p:sp>
      <p:sp>
        <p:nvSpPr>
          <p:cNvPr id="953352" name="Rectangle 8"/>
          <p:cNvSpPr>
            <a:spLocks noChangeArrowheads="1"/>
          </p:cNvSpPr>
          <p:nvPr/>
        </p:nvSpPr>
        <p:spPr bwMode="auto">
          <a:xfrm>
            <a:off x="5762625" y="3478213"/>
            <a:ext cx="28030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74320" rIns="274320">
            <a:spAutoFit/>
          </a:bodyPr>
          <a:lstStyle/>
          <a:p>
            <a:pPr>
              <a:lnSpc>
                <a:spcPct val="90000"/>
              </a:lnSpc>
              <a:buClr>
                <a:schemeClr val="bg2"/>
              </a:buClr>
              <a:buFont typeface="Monotype Sorts" pitchFamily="1" charset="2"/>
              <a:buNone/>
            </a:pPr>
            <a:r>
              <a:rPr kumimoji="1" lang="en-US" sz="2000" dirty="0">
                <a:solidFill>
                  <a:srgbClr val="0070C0"/>
                </a:solidFill>
              </a:rPr>
              <a:t>Use the Product Rule.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953353" name="Rectangle 9"/>
          <p:cNvSpPr>
            <a:spLocks noChangeArrowheads="1"/>
          </p:cNvSpPr>
          <p:nvPr/>
        </p:nvSpPr>
        <p:spPr bwMode="auto">
          <a:xfrm>
            <a:off x="2982913" y="4057650"/>
            <a:ext cx="3013004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74320" rIns="274320">
            <a:spAutoFit/>
          </a:bodyPr>
          <a:lstStyle/>
          <a:p>
            <a:pPr>
              <a:lnSpc>
                <a:spcPct val="90000"/>
              </a:lnSpc>
              <a:buClr>
                <a:schemeClr val="bg2"/>
              </a:buClr>
              <a:buFont typeface="Monotype Sorts" pitchFamily="1" charset="2"/>
              <a:buNone/>
            </a:pPr>
            <a:r>
              <a:rPr kumimoji="1" lang="en-US" sz="2400" dirty="0"/>
              <a:t>= (2.4 </a:t>
            </a:r>
            <a:r>
              <a:rPr kumimoji="1" lang="en-US" sz="2400" dirty="0">
                <a:sym typeface="Symbol" pitchFamily="18" charset="2"/>
              </a:rPr>
              <a:t> 10</a:t>
            </a:r>
            <a:r>
              <a:rPr kumimoji="1" lang="en-US" sz="2400" baseline="30000" dirty="0">
                <a:sym typeface="Symbol" pitchFamily="18" charset="2"/>
              </a:rPr>
              <a:t>1</a:t>
            </a:r>
            <a:r>
              <a:rPr kumimoji="1" lang="en-US" sz="2400" dirty="0">
                <a:sym typeface="Symbol" pitchFamily="18" charset="2"/>
              </a:rPr>
              <a:t>)  10</a:t>
            </a:r>
            <a:r>
              <a:rPr lang="en-US" sz="2400" baseline="30000" dirty="0"/>
              <a:t>– 9</a:t>
            </a:r>
          </a:p>
        </p:txBody>
      </p:sp>
      <p:sp>
        <p:nvSpPr>
          <p:cNvPr id="953354" name="Rectangle 10"/>
          <p:cNvSpPr>
            <a:spLocks noChangeArrowheads="1"/>
          </p:cNvSpPr>
          <p:nvPr/>
        </p:nvSpPr>
        <p:spPr bwMode="auto">
          <a:xfrm>
            <a:off x="5762625" y="4057650"/>
            <a:ext cx="3228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74320" rIns="274320">
            <a:spAutoFit/>
          </a:bodyPr>
          <a:lstStyle/>
          <a:p>
            <a:pPr>
              <a:lnSpc>
                <a:spcPct val="90000"/>
              </a:lnSpc>
              <a:buClr>
                <a:schemeClr val="bg2"/>
              </a:buClr>
              <a:buFont typeface="Monotype Sorts" pitchFamily="1" charset="2"/>
              <a:buNone/>
            </a:pPr>
            <a:r>
              <a:rPr kumimoji="1" lang="en-US" sz="2000" dirty="0">
                <a:solidFill>
                  <a:srgbClr val="0070C0"/>
                </a:solidFill>
              </a:rPr>
              <a:t>Convert 24 to scientific notation.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953355" name="Rectangle 11"/>
          <p:cNvSpPr>
            <a:spLocks noChangeArrowheads="1"/>
          </p:cNvSpPr>
          <p:nvPr/>
        </p:nvSpPr>
        <p:spPr bwMode="auto">
          <a:xfrm>
            <a:off x="2984500" y="4999038"/>
            <a:ext cx="2075248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74320" rIns="274320">
            <a:spAutoFit/>
          </a:bodyPr>
          <a:lstStyle/>
          <a:p>
            <a:pPr>
              <a:lnSpc>
                <a:spcPct val="90000"/>
              </a:lnSpc>
              <a:buClr>
                <a:schemeClr val="bg2"/>
              </a:buClr>
              <a:buFont typeface="Monotype Sorts" pitchFamily="1" charset="2"/>
              <a:buNone/>
            </a:pPr>
            <a:r>
              <a:rPr kumimoji="1" lang="en-US" sz="2400" dirty="0"/>
              <a:t>= 2.4 </a:t>
            </a:r>
            <a:r>
              <a:rPr kumimoji="1" lang="en-US" sz="2400" dirty="0">
                <a:sym typeface="Symbol" pitchFamily="18" charset="2"/>
              </a:rPr>
              <a:t> 10</a:t>
            </a:r>
            <a:r>
              <a:rPr lang="en-US" sz="2400" baseline="30000" dirty="0"/>
              <a:t>– 8</a:t>
            </a:r>
          </a:p>
        </p:txBody>
      </p:sp>
      <p:sp>
        <p:nvSpPr>
          <p:cNvPr id="953356" name="Rectangle 12"/>
          <p:cNvSpPr>
            <a:spLocks noChangeArrowheads="1"/>
          </p:cNvSpPr>
          <p:nvPr/>
        </p:nvSpPr>
        <p:spPr bwMode="auto">
          <a:xfrm>
            <a:off x="5764213" y="4999038"/>
            <a:ext cx="40306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74320" rIns="274320">
            <a:spAutoFit/>
          </a:bodyPr>
          <a:lstStyle/>
          <a:p>
            <a:pPr>
              <a:lnSpc>
                <a:spcPct val="90000"/>
              </a:lnSpc>
              <a:buClr>
                <a:schemeClr val="bg2"/>
              </a:buClr>
              <a:buFont typeface="Monotype Sorts" pitchFamily="1" charset="2"/>
              <a:buNone/>
            </a:pPr>
            <a:r>
              <a:rPr kumimoji="1" lang="en-US" sz="2000" dirty="0">
                <a:solidFill>
                  <a:srgbClr val="0070C0"/>
                </a:solidFill>
              </a:rPr>
              <a:t>Use the Product Rule.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304800"/>
            <a:ext cx="5791200" cy="914400"/>
          </a:xfrm>
        </p:spPr>
        <p:txBody>
          <a:bodyPr/>
          <a:lstStyle/>
          <a:p>
            <a:r>
              <a:rPr lang="en-US" sz="3600" dirty="0" smtClean="0"/>
              <a:t>Example: Multiplying Using Scientific Notation</a:t>
            </a:r>
            <a:endParaRPr lang="en-US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5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95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95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3349" grpId="0"/>
      <p:bldP spid="953350" grpId="0"/>
      <p:bldP spid="953351" grpId="0"/>
      <p:bldP spid="953352" grpId="0"/>
      <p:bldP spid="953353" grpId="0"/>
      <p:bldP spid="953354" grpId="0"/>
      <p:bldP spid="953355" grpId="0"/>
      <p:bldP spid="95335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899" name="Text Box 3"/>
          <p:cNvSpPr txBox="1">
            <a:spLocks noChangeArrowheads="1"/>
          </p:cNvSpPr>
          <p:nvPr/>
        </p:nvSpPr>
        <p:spPr bwMode="auto">
          <a:xfrm>
            <a:off x="228600" y="2209800"/>
            <a:ext cx="1905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Multiply:</a:t>
            </a:r>
            <a:endParaRPr lang="en-US" sz="2800" dirty="0"/>
          </a:p>
        </p:txBody>
      </p:sp>
      <p:sp>
        <p:nvSpPr>
          <p:cNvPr id="976902" name="Text Box 6"/>
          <p:cNvSpPr txBox="1">
            <a:spLocks noChangeArrowheads="1"/>
          </p:cNvSpPr>
          <p:nvPr/>
        </p:nvSpPr>
        <p:spPr bwMode="auto">
          <a:xfrm>
            <a:off x="4572000" y="381000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= </a:t>
            </a:r>
            <a:r>
              <a:rPr lang="en-US" sz="2800" dirty="0"/>
              <a:t>(7.3 </a:t>
            </a:r>
            <a:r>
              <a:rPr lang="en-US" sz="2800" dirty="0">
                <a:cs typeface="Times New Roman" pitchFamily="18" charset="0"/>
              </a:rPr>
              <a:t>·</a:t>
            </a:r>
            <a:r>
              <a:rPr lang="en-US" sz="2800" dirty="0"/>
              <a:t> 8.1) </a:t>
            </a:r>
            <a:r>
              <a:rPr lang="en-US" sz="2800" dirty="0">
                <a:sym typeface="Symbol" pitchFamily="18" charset="2"/>
              </a:rPr>
              <a:t> </a:t>
            </a:r>
            <a:r>
              <a:rPr lang="en-US" sz="2800" dirty="0"/>
              <a:t>(</a:t>
            </a:r>
            <a:r>
              <a:rPr lang="en-US" sz="2800" dirty="0" smtClean="0"/>
              <a:t>10</a:t>
            </a:r>
            <a:r>
              <a:rPr lang="en-US" sz="2800" baseline="30000" dirty="0" smtClean="0"/>
              <a:t>-2</a:t>
            </a:r>
            <a:r>
              <a:rPr lang="en-US" sz="2800" dirty="0" smtClean="0"/>
              <a:t> </a:t>
            </a:r>
            <a:r>
              <a:rPr lang="en-US" dirty="0"/>
              <a:t>·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/>
              <a:t>10</a:t>
            </a:r>
            <a:r>
              <a:rPr lang="en-US" sz="2800" baseline="30000" dirty="0"/>
              <a:t>5</a:t>
            </a:r>
            <a:r>
              <a:rPr lang="en-US" sz="2800" dirty="0"/>
              <a:t>) </a:t>
            </a:r>
          </a:p>
        </p:txBody>
      </p:sp>
      <p:sp>
        <p:nvSpPr>
          <p:cNvPr id="976903" name="Text Box 7"/>
          <p:cNvSpPr txBox="1">
            <a:spLocks noChangeArrowheads="1"/>
          </p:cNvSpPr>
          <p:nvPr/>
        </p:nvSpPr>
        <p:spPr bwMode="auto">
          <a:xfrm>
            <a:off x="4648200" y="44196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= </a:t>
            </a:r>
            <a:r>
              <a:rPr lang="en-US" sz="2800" dirty="0"/>
              <a:t>59.13 </a:t>
            </a:r>
            <a:r>
              <a:rPr lang="en-US" sz="2800" dirty="0">
                <a:sym typeface="Symbol" pitchFamily="18" charset="2"/>
              </a:rPr>
              <a:t> </a:t>
            </a:r>
            <a:r>
              <a:rPr lang="en-US" sz="2800" dirty="0"/>
              <a:t>10</a:t>
            </a:r>
            <a:r>
              <a:rPr lang="en-US" sz="2800" baseline="30000" dirty="0"/>
              <a:t>3</a:t>
            </a:r>
            <a:endParaRPr lang="en-US" sz="2800" dirty="0"/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1295400" y="3810000"/>
            <a:ext cx="3522631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(7.3 </a:t>
            </a:r>
            <a:r>
              <a:rPr lang="en-US" sz="2800" dirty="0">
                <a:sym typeface="Symbol" pitchFamily="18" charset="2"/>
              </a:rPr>
              <a:t></a:t>
            </a:r>
            <a:r>
              <a:rPr lang="en-US" sz="2800" dirty="0"/>
              <a:t> 10</a:t>
            </a:r>
            <a:r>
              <a:rPr lang="en-US" sz="2800" baseline="30000" dirty="0">
                <a:sym typeface="Symbol" pitchFamily="18" charset="2"/>
              </a:rPr>
              <a:t></a:t>
            </a:r>
            <a:r>
              <a:rPr lang="en-US" sz="2800" baseline="30000" dirty="0"/>
              <a:t>2</a:t>
            </a:r>
            <a:r>
              <a:rPr lang="en-US" sz="2800" dirty="0"/>
              <a:t>)(8.1 </a:t>
            </a:r>
            <a:r>
              <a:rPr lang="en-US" sz="2800" dirty="0">
                <a:sym typeface="Symbol" pitchFamily="18" charset="2"/>
              </a:rPr>
              <a:t> </a:t>
            </a:r>
            <a:r>
              <a:rPr lang="en-US" sz="2800" dirty="0"/>
              <a:t>10</a:t>
            </a:r>
            <a:r>
              <a:rPr lang="en-US" sz="2800" baseline="30000" dirty="0"/>
              <a:t>5</a:t>
            </a:r>
            <a:r>
              <a:rPr lang="en-US" sz="2800" dirty="0"/>
              <a:t>)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685800" y="2895600"/>
            <a:ext cx="411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1)   (7.3 </a:t>
            </a:r>
            <a:r>
              <a:rPr lang="en-US" sz="2800" dirty="0">
                <a:sym typeface="Symbol" pitchFamily="18" charset="2"/>
              </a:rPr>
              <a:t></a:t>
            </a:r>
            <a:r>
              <a:rPr lang="en-US" sz="2800" dirty="0"/>
              <a:t> 10</a:t>
            </a:r>
            <a:r>
              <a:rPr lang="en-US" sz="2800" baseline="30000" dirty="0">
                <a:sym typeface="Symbol" pitchFamily="18" charset="2"/>
              </a:rPr>
              <a:t></a:t>
            </a:r>
            <a:r>
              <a:rPr lang="en-US" sz="2800" baseline="30000" dirty="0"/>
              <a:t>2</a:t>
            </a:r>
            <a:r>
              <a:rPr lang="en-US" sz="2800" dirty="0"/>
              <a:t>)(8.1 </a:t>
            </a:r>
            <a:r>
              <a:rPr lang="en-US" sz="2800" dirty="0">
                <a:sym typeface="Symbol" pitchFamily="18" charset="2"/>
              </a:rPr>
              <a:t> </a:t>
            </a:r>
            <a:r>
              <a:rPr lang="en-US" sz="2800" dirty="0"/>
              <a:t>10</a:t>
            </a:r>
            <a:r>
              <a:rPr lang="en-US" sz="2800" baseline="30000" dirty="0"/>
              <a:t>5</a:t>
            </a:r>
            <a:r>
              <a:rPr lang="en-US" sz="2800" dirty="0"/>
              <a:t>)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4648200" y="50292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= </a:t>
            </a:r>
            <a:r>
              <a:rPr lang="en-US" sz="2800" dirty="0" smtClean="0"/>
              <a:t>5.913 </a:t>
            </a:r>
            <a:r>
              <a:rPr lang="en-US" sz="2800" dirty="0">
                <a:sym typeface="Symbol" pitchFamily="18" charset="2"/>
              </a:rPr>
              <a:t> </a:t>
            </a:r>
            <a:r>
              <a:rPr lang="en-US" sz="2800" dirty="0" smtClean="0"/>
              <a:t>10</a:t>
            </a:r>
            <a:r>
              <a:rPr lang="en-US" sz="2800" baseline="30000" dirty="0" smtClean="0"/>
              <a:t>4</a:t>
            </a:r>
            <a:endParaRPr lang="en-US" sz="2800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685800" y="304800"/>
            <a:ext cx="5791200" cy="9906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76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76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6899" grpId="0"/>
      <p:bldP spid="976902" grpId="0" build="p" autoUpdateAnimBg="0"/>
      <p:bldP spid="976903" grpId="0" build="p" autoUpdateAnimBg="0"/>
      <p:bldP spid="44042" grpId="0"/>
      <p:bldP spid="18" grpId="0"/>
      <p:bldP spid="1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2813050"/>
            <a:ext cx="7772400" cy="1776413"/>
          </a:xfrm>
          <a:ln w="28575">
            <a:noFill/>
          </a:ln>
        </p:spPr>
        <p:txBody>
          <a:bodyPr/>
          <a:lstStyle/>
          <a:p>
            <a:pPr marL="6350" indent="-6350">
              <a:spcBef>
                <a:spcPct val="0"/>
              </a:spcBef>
              <a:buFontTx/>
              <a:buNone/>
            </a:pPr>
            <a:r>
              <a:rPr lang="en-US" altLang="en-US" sz="3200" dirty="0" smtClean="0">
                <a:latin typeface="Verdana" pitchFamily="34" charset="0"/>
              </a:rPr>
              <a:t>3)   Multiply:                              </a:t>
            </a:r>
            <a:r>
              <a:rPr lang="en-US" altLang="en-US" sz="3200" dirty="0">
                <a:latin typeface="Verdana" pitchFamily="34" charset="0"/>
              </a:rPr>
              <a:t>(1.2 </a:t>
            </a:r>
            <a:r>
              <a:rPr lang="en-US" altLang="en-US" sz="3200" dirty="0">
                <a:latin typeface="Verdana" pitchFamily="34" charset="0"/>
                <a:sym typeface="Symbol" pitchFamily="18" charset="2"/>
              </a:rPr>
              <a:t></a:t>
            </a:r>
            <a:r>
              <a:rPr lang="en-US" altLang="en-US" sz="3200" dirty="0">
                <a:latin typeface="Verdana" pitchFamily="34" charset="0"/>
              </a:rPr>
              <a:t> 10</a:t>
            </a:r>
            <a:r>
              <a:rPr lang="en-US" altLang="en-US" sz="3200" baseline="30000" dirty="0">
                <a:latin typeface="Verdana" pitchFamily="34" charset="0"/>
              </a:rPr>
              <a:t>-5</a:t>
            </a:r>
            <a:r>
              <a:rPr lang="en-US" altLang="en-US" sz="3200" dirty="0">
                <a:latin typeface="Verdana" pitchFamily="34" charset="0"/>
              </a:rPr>
              <a:t>)(1.2 </a:t>
            </a:r>
            <a:r>
              <a:rPr lang="en-US" altLang="en-US" sz="3200" dirty="0">
                <a:latin typeface="Verdana" pitchFamily="34" charset="0"/>
                <a:sym typeface="Symbol" pitchFamily="18" charset="2"/>
              </a:rPr>
              <a:t></a:t>
            </a:r>
            <a:r>
              <a:rPr lang="en-US" altLang="en-US" sz="3200" dirty="0">
                <a:latin typeface="Verdana" pitchFamily="34" charset="0"/>
              </a:rPr>
              <a:t> 10</a:t>
            </a:r>
            <a:r>
              <a:rPr lang="en-US" altLang="en-US" sz="3200" baseline="30000" dirty="0">
                <a:latin typeface="Verdana" pitchFamily="34" charset="0"/>
              </a:rPr>
              <a:t>-3</a:t>
            </a:r>
            <a:r>
              <a:rPr lang="en-US" altLang="en-US" sz="3200" dirty="0">
                <a:latin typeface="Verdana" pitchFamily="34" charset="0"/>
              </a:rPr>
              <a:t>) </a:t>
            </a:r>
          </a:p>
          <a:p>
            <a:pPr marL="6350" indent="-6350">
              <a:buFontTx/>
              <a:buNone/>
            </a:pPr>
            <a:endParaRPr lang="en-US" altLang="en-US" sz="3200" b="1" dirty="0">
              <a:latin typeface="Verdana" pitchFamily="34" charset="0"/>
            </a:endParaRP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838200" y="304800"/>
            <a:ext cx="762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  <a:latin typeface="Arial" pitchFamily="34" charset="0"/>
              </a:rPr>
              <a:t>8.5 Scientific Notation</a:t>
            </a:r>
            <a:endParaRPr lang="en-US" altLang="en-US"/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4783138" y="3843338"/>
            <a:ext cx="3479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Verdana" pitchFamily="34" charset="0"/>
              </a:rPr>
              <a:t>= 1.44 </a:t>
            </a:r>
            <a:r>
              <a:rPr lang="en-US" altLang="en-US" sz="3200">
                <a:latin typeface="Verdana" pitchFamily="34" charset="0"/>
                <a:sym typeface="Symbol" pitchFamily="18" charset="2"/>
              </a:rPr>
              <a:t> 10</a:t>
            </a:r>
            <a:r>
              <a:rPr lang="en-US" altLang="en-US" sz="3200" baseline="30000">
                <a:latin typeface="Verdana" pitchFamily="34" charset="0"/>
                <a:sym typeface="Symbol" pitchFamily="18" charset="2"/>
              </a:rPr>
              <a:t>-8</a:t>
            </a:r>
            <a:endParaRPr lang="en-US" altLang="en-US" sz="3200">
              <a:latin typeface="Verdana" pitchFamily="34" charset="0"/>
            </a:endParaRP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554038" y="4741863"/>
            <a:ext cx="7772400" cy="17208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350" indent="-6350"/>
            <a:r>
              <a:rPr lang="en-US" altLang="en-US" sz="3200" dirty="0" smtClean="0">
                <a:latin typeface="Verdana" pitchFamily="34" charset="0"/>
              </a:rPr>
              <a:t>4)  Multiply:                              </a:t>
            </a:r>
            <a:r>
              <a:rPr lang="en-US" altLang="en-US" sz="3200" dirty="0">
                <a:latin typeface="Verdana" pitchFamily="34" charset="0"/>
              </a:rPr>
              <a:t>(2.8 </a:t>
            </a:r>
            <a:r>
              <a:rPr lang="en-US" altLang="en-US" sz="3200" dirty="0">
                <a:latin typeface="Verdana" pitchFamily="34" charset="0"/>
                <a:sym typeface="Symbol" pitchFamily="18" charset="2"/>
              </a:rPr>
              <a:t></a:t>
            </a:r>
            <a:r>
              <a:rPr lang="en-US" altLang="en-US" sz="3200" dirty="0">
                <a:latin typeface="Verdana" pitchFamily="34" charset="0"/>
              </a:rPr>
              <a:t> 10</a:t>
            </a:r>
            <a:r>
              <a:rPr lang="en-US" altLang="en-US" sz="3200" baseline="30000" dirty="0">
                <a:latin typeface="Verdana" pitchFamily="34" charset="0"/>
              </a:rPr>
              <a:t>-2</a:t>
            </a:r>
            <a:r>
              <a:rPr lang="en-US" altLang="en-US" sz="3200" dirty="0">
                <a:latin typeface="Verdana" pitchFamily="34" charset="0"/>
              </a:rPr>
              <a:t>)(9.1 </a:t>
            </a:r>
            <a:r>
              <a:rPr lang="en-US" altLang="en-US" sz="3200" dirty="0">
                <a:latin typeface="Verdana" pitchFamily="34" charset="0"/>
                <a:sym typeface="Symbol" pitchFamily="18" charset="2"/>
              </a:rPr>
              <a:t></a:t>
            </a:r>
            <a:r>
              <a:rPr lang="en-US" altLang="en-US" sz="3200" dirty="0">
                <a:latin typeface="Verdana" pitchFamily="34" charset="0"/>
              </a:rPr>
              <a:t> 10</a:t>
            </a:r>
            <a:r>
              <a:rPr lang="en-US" altLang="en-US" sz="3200" baseline="30000" dirty="0">
                <a:latin typeface="Verdana" pitchFamily="34" charset="0"/>
              </a:rPr>
              <a:t>6</a:t>
            </a:r>
            <a:r>
              <a:rPr lang="en-US" altLang="en-US" sz="3200" dirty="0">
                <a:latin typeface="Verdana" pitchFamily="34" charset="0"/>
              </a:rPr>
              <a:t>) </a:t>
            </a:r>
          </a:p>
          <a:p>
            <a:pPr marL="6350" indent="-6350">
              <a:spcBef>
                <a:spcPct val="20000"/>
              </a:spcBef>
            </a:pPr>
            <a:endParaRPr lang="en-US" altLang="en-US" sz="3200" b="1" dirty="0">
              <a:latin typeface="Verdana" pitchFamily="34" charset="0"/>
            </a:endParaRP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5008563" y="5776913"/>
            <a:ext cx="33543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Verdana" pitchFamily="34" charset="0"/>
              </a:rPr>
              <a:t>= 2.548 </a:t>
            </a:r>
            <a:r>
              <a:rPr lang="en-US" altLang="en-US" sz="3200">
                <a:latin typeface="Verdana" pitchFamily="34" charset="0"/>
                <a:sym typeface="Symbol" pitchFamily="18" charset="2"/>
              </a:rPr>
              <a:t> 10</a:t>
            </a:r>
            <a:r>
              <a:rPr lang="en-US" altLang="en-US" sz="3200" baseline="30000">
                <a:latin typeface="Verdana" pitchFamily="34" charset="0"/>
                <a:sym typeface="Symbol" pitchFamily="18" charset="2"/>
              </a:rPr>
              <a:t>5</a:t>
            </a:r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539750" y="996950"/>
            <a:ext cx="7772400" cy="1584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350" indent="-6350"/>
            <a:r>
              <a:rPr lang="en-US" altLang="en-US" sz="3200" dirty="0" smtClean="0">
                <a:latin typeface="Verdana" pitchFamily="34" charset="0"/>
              </a:rPr>
              <a:t> 2)  Multiply:                               </a:t>
            </a:r>
            <a:r>
              <a:rPr lang="en-US" altLang="en-US" sz="3200" dirty="0">
                <a:latin typeface="Verdana" pitchFamily="34" charset="0"/>
              </a:rPr>
              <a:t>(8.5 </a:t>
            </a:r>
            <a:r>
              <a:rPr lang="en-US" altLang="en-US" sz="3200" dirty="0">
                <a:latin typeface="Verdana" pitchFamily="34" charset="0"/>
                <a:sym typeface="Symbol" pitchFamily="18" charset="2"/>
              </a:rPr>
              <a:t></a:t>
            </a:r>
            <a:r>
              <a:rPr lang="en-US" altLang="en-US" sz="3200" dirty="0">
                <a:latin typeface="Verdana" pitchFamily="34" charset="0"/>
              </a:rPr>
              <a:t> 10</a:t>
            </a:r>
            <a:r>
              <a:rPr lang="en-US" altLang="en-US" sz="3200" baseline="30000" dirty="0">
                <a:latin typeface="Verdana" pitchFamily="34" charset="0"/>
              </a:rPr>
              <a:t>4</a:t>
            </a:r>
            <a:r>
              <a:rPr lang="en-US" altLang="en-US" sz="3200" dirty="0">
                <a:latin typeface="Verdana" pitchFamily="34" charset="0"/>
              </a:rPr>
              <a:t>)(2 </a:t>
            </a:r>
            <a:r>
              <a:rPr lang="en-US" altLang="en-US" sz="3200" dirty="0">
                <a:latin typeface="Verdana" pitchFamily="34" charset="0"/>
                <a:sym typeface="Symbol" pitchFamily="18" charset="2"/>
              </a:rPr>
              <a:t></a:t>
            </a:r>
            <a:r>
              <a:rPr lang="en-US" altLang="en-US" sz="3200" dirty="0">
                <a:latin typeface="Verdana" pitchFamily="34" charset="0"/>
              </a:rPr>
              <a:t> 10</a:t>
            </a:r>
            <a:r>
              <a:rPr lang="en-US" altLang="en-US" sz="3200" baseline="30000" dirty="0">
                <a:latin typeface="Verdana" pitchFamily="34" charset="0"/>
              </a:rPr>
              <a:t>3</a:t>
            </a:r>
            <a:r>
              <a:rPr lang="en-US" altLang="en-US" sz="3200" dirty="0">
                <a:latin typeface="Verdana" pitchFamily="34" charset="0"/>
              </a:rPr>
              <a:t>) </a:t>
            </a:r>
          </a:p>
          <a:p>
            <a:pPr marL="6350" indent="-6350">
              <a:spcBef>
                <a:spcPct val="20000"/>
              </a:spcBef>
            </a:pPr>
            <a:endParaRPr lang="en-US" altLang="en-US" sz="3200" b="1" dirty="0">
              <a:latin typeface="Verdana" pitchFamily="34" charset="0"/>
            </a:endParaRPr>
          </a:p>
        </p:txBody>
      </p:sp>
      <p:sp>
        <p:nvSpPr>
          <p:cNvPr id="87050" name="Text Box 10"/>
          <p:cNvSpPr txBox="1">
            <a:spLocks noChangeArrowheads="1"/>
          </p:cNvSpPr>
          <p:nvPr/>
        </p:nvSpPr>
        <p:spPr bwMode="auto">
          <a:xfrm>
            <a:off x="5202238" y="1771650"/>
            <a:ext cx="2681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Verdana" pitchFamily="34" charset="0"/>
              </a:rPr>
              <a:t>= 1.7 </a:t>
            </a:r>
            <a:r>
              <a:rPr lang="en-US" altLang="en-US" sz="3200">
                <a:latin typeface="Verdana" pitchFamily="34" charset="0"/>
                <a:sym typeface="Symbol" pitchFamily="18" charset="2"/>
              </a:rPr>
              <a:t> 10</a:t>
            </a:r>
            <a:r>
              <a:rPr lang="en-US" altLang="en-US" sz="3200" baseline="30000">
                <a:latin typeface="Verdana" pitchFamily="34" charset="0"/>
                <a:sym typeface="Symbol" pitchFamily="18" charset="2"/>
              </a:rPr>
              <a:t>8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utoUpdateAnimBg="0"/>
      <p:bldP spid="87047" grpId="0" autoUpdateAnimBg="0"/>
      <p:bldP spid="8705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93" name="Text Box 33"/>
          <p:cNvSpPr txBox="1">
            <a:spLocks noChangeArrowheads="1"/>
          </p:cNvSpPr>
          <p:nvPr/>
        </p:nvSpPr>
        <p:spPr bwMode="auto">
          <a:xfrm>
            <a:off x="533400" y="2286000"/>
            <a:ext cx="81359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dirty="0">
                <a:latin typeface="Verdana" pitchFamily="34" charset="0"/>
              </a:rPr>
              <a:t>The following suggests a rule for multiplying powers with the same base. </a:t>
            </a:r>
          </a:p>
        </p:txBody>
      </p:sp>
      <p:sp>
        <p:nvSpPr>
          <p:cNvPr id="117796" name="Text Box 36"/>
          <p:cNvSpPr txBox="1">
            <a:spLocks noChangeArrowheads="1"/>
          </p:cNvSpPr>
          <p:nvPr/>
        </p:nvSpPr>
        <p:spPr bwMode="auto">
          <a:xfrm>
            <a:off x="990600" y="3505200"/>
            <a:ext cx="746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2</a:t>
            </a:r>
            <a:r>
              <a:rPr lang="en-US" altLang="en-US" sz="2400" baseline="30000" dirty="0">
                <a:latin typeface="Verdana" pitchFamily="34" charset="0"/>
              </a:rPr>
              <a:t>4</a:t>
            </a:r>
            <a:r>
              <a:rPr lang="en-US" altLang="en-US" sz="2400" dirty="0">
                <a:latin typeface="Verdana" pitchFamily="34" charset="0"/>
              </a:rPr>
              <a:t> • 2</a:t>
            </a:r>
            <a:r>
              <a:rPr lang="en-US" altLang="en-US" sz="2400" baseline="30000" dirty="0">
                <a:latin typeface="Verdana" pitchFamily="34" charset="0"/>
              </a:rPr>
              <a:t>2</a:t>
            </a:r>
            <a:r>
              <a:rPr lang="en-US" altLang="en-US" sz="2400" dirty="0">
                <a:latin typeface="Verdana" pitchFamily="34" charset="0"/>
              </a:rPr>
              <a:t> = (2 • 2 • 2 • 2) • (2 • 2) = 2</a:t>
            </a:r>
            <a:r>
              <a:rPr lang="en-US" altLang="en-US" sz="2400" baseline="30000" dirty="0">
                <a:latin typeface="Verdana" pitchFamily="34" charset="0"/>
              </a:rPr>
              <a:t>6</a:t>
            </a:r>
          </a:p>
        </p:txBody>
      </p:sp>
      <p:sp>
        <p:nvSpPr>
          <p:cNvPr id="117833" name="Text Box 73"/>
          <p:cNvSpPr txBox="1">
            <a:spLocks noChangeArrowheads="1"/>
          </p:cNvSpPr>
          <p:nvPr/>
        </p:nvSpPr>
        <p:spPr bwMode="auto">
          <a:xfrm>
            <a:off x="1066800" y="4343400"/>
            <a:ext cx="746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>
                <a:latin typeface="Verdana" pitchFamily="34" charset="0"/>
              </a:rPr>
              <a:t>a</a:t>
            </a:r>
            <a:r>
              <a:rPr lang="en-US" altLang="en-US" sz="2400" baseline="30000" dirty="0">
                <a:latin typeface="Verdana" pitchFamily="34" charset="0"/>
              </a:rPr>
              <a:t>3</a:t>
            </a:r>
            <a:r>
              <a:rPr lang="en-US" altLang="en-US" sz="2400" dirty="0">
                <a:latin typeface="Verdana" pitchFamily="34" charset="0"/>
              </a:rPr>
              <a:t> • </a:t>
            </a:r>
            <a:r>
              <a:rPr lang="en-US" altLang="en-US" sz="2400" i="1" dirty="0">
                <a:latin typeface="Verdana" pitchFamily="34" charset="0"/>
              </a:rPr>
              <a:t>a</a:t>
            </a:r>
            <a:r>
              <a:rPr lang="en-US" altLang="en-US" sz="2400" baseline="30000" dirty="0">
                <a:latin typeface="Verdana" pitchFamily="34" charset="0"/>
              </a:rPr>
              <a:t>2</a:t>
            </a:r>
            <a:r>
              <a:rPr lang="en-US" altLang="en-US" sz="2400" dirty="0">
                <a:latin typeface="Verdana" pitchFamily="34" charset="0"/>
              </a:rPr>
              <a:t> = (</a:t>
            </a:r>
            <a:r>
              <a:rPr lang="en-US" altLang="en-US" sz="2400" i="1" dirty="0">
                <a:latin typeface="Verdana" pitchFamily="34" charset="0"/>
              </a:rPr>
              <a:t>a • a • a</a:t>
            </a:r>
            <a:r>
              <a:rPr lang="en-US" altLang="en-US" sz="2400" dirty="0">
                <a:latin typeface="Verdana" pitchFamily="34" charset="0"/>
              </a:rPr>
              <a:t>) • (</a:t>
            </a:r>
            <a:r>
              <a:rPr lang="en-US" altLang="en-US" sz="2400" i="1" dirty="0">
                <a:latin typeface="Verdana" pitchFamily="34" charset="0"/>
              </a:rPr>
              <a:t>a • a</a:t>
            </a:r>
            <a:r>
              <a:rPr lang="en-US" altLang="en-US" sz="2400" dirty="0">
                <a:latin typeface="Verdana" pitchFamily="34" charset="0"/>
              </a:rPr>
              <a:t>) = </a:t>
            </a:r>
            <a:r>
              <a:rPr lang="en-US" altLang="en-US" sz="2400" i="1" dirty="0">
                <a:latin typeface="Verdana" pitchFamily="34" charset="0"/>
              </a:rPr>
              <a:t>a</a:t>
            </a:r>
            <a:r>
              <a:rPr lang="en-US" altLang="en-US" sz="2400" baseline="30000" dirty="0">
                <a:latin typeface="Verdana" pitchFamily="34" charset="0"/>
              </a:rPr>
              <a:t>5</a:t>
            </a:r>
          </a:p>
        </p:txBody>
      </p:sp>
      <p:sp>
        <p:nvSpPr>
          <p:cNvPr id="117834" name="Text Box 74"/>
          <p:cNvSpPr txBox="1">
            <a:spLocks noChangeArrowheads="1"/>
          </p:cNvSpPr>
          <p:nvPr/>
        </p:nvSpPr>
        <p:spPr bwMode="auto">
          <a:xfrm>
            <a:off x="533400" y="5257800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Verdana" pitchFamily="34" charset="0"/>
              </a:rPr>
              <a:t>Notice that the sum of the exponents in each expression equals the exponent in the answer: 4 + 2 = 6 and 3 + 2 = 5.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Multiplying Powers With the Same Base</a:t>
            </a:r>
            <a:endParaRPr lang="en-US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96" grpId="0"/>
      <p:bldP spid="117833" grpId="0"/>
      <p:bldP spid="11783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04800" y="1524000"/>
            <a:ext cx="8839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Light from the Sun travels at about             </a:t>
            </a:r>
            <a:br>
              <a:rPr lang="en-US" altLang="en-US" sz="2400" dirty="0">
                <a:latin typeface="Verdana" pitchFamily="34" charset="0"/>
              </a:rPr>
            </a:br>
            <a:r>
              <a:rPr lang="en-US" altLang="en-US" sz="2400" dirty="0">
                <a:latin typeface="Verdana" pitchFamily="34" charset="0"/>
              </a:rPr>
              <a:t>miles per second. It takes about 15,000 seconds for the light to reach Neptune. Find the approximate distance from the Sun to Neptune. Write your answer in scientific notation. </a:t>
            </a:r>
            <a:endParaRPr lang="en-US" altLang="en-US" sz="2400" dirty="0">
              <a:latin typeface="Times" pitchFamily="18" charset="0"/>
            </a:endParaRPr>
          </a:p>
        </p:txBody>
      </p:sp>
      <p:pic>
        <p:nvPicPr>
          <p:cNvPr id="40969" name="Picture 9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524000"/>
            <a:ext cx="1676400" cy="438150"/>
          </a:xfrm>
          <a:prstGeom prst="rect">
            <a:avLst/>
          </a:prstGeom>
          <a:noFill/>
        </p:spPr>
      </p:pic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76200" y="3463925"/>
            <a:ext cx="4933950" cy="879475"/>
            <a:chOff x="48" y="2182"/>
            <a:chExt cx="3108" cy="554"/>
          </a:xfrm>
        </p:grpSpPr>
        <p:sp>
          <p:nvSpPr>
            <p:cNvPr id="40973" name="Text Box 13"/>
            <p:cNvSpPr txBox="1">
              <a:spLocks noChangeArrowheads="1"/>
            </p:cNvSpPr>
            <p:nvPr/>
          </p:nvSpPr>
          <p:spPr bwMode="auto">
            <a:xfrm>
              <a:off x="48" y="2182"/>
              <a:ext cx="2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Verdana" pitchFamily="34" charset="0"/>
                </a:rPr>
                <a:t>distance = </a:t>
              </a:r>
              <a:r>
                <a:rPr lang="en-US" sz="2400">
                  <a:solidFill>
                    <a:srgbClr val="FF0000"/>
                  </a:solidFill>
                  <a:latin typeface="Verdana" pitchFamily="34" charset="0"/>
                </a:rPr>
                <a:t>rate </a:t>
              </a:r>
              <a:r>
                <a:rPr lang="ru-RU" sz="2400">
                  <a:latin typeface="Verdana" pitchFamily="34" charset="0"/>
                  <a:sym typeface="Symbol" pitchFamily="18" charset="2"/>
                </a:rPr>
                <a:t></a:t>
              </a:r>
              <a:r>
                <a:rPr lang="en-US" sz="2400">
                  <a:latin typeface="Verdana" pitchFamily="34" charset="0"/>
                </a:rPr>
                <a:t> </a:t>
              </a:r>
              <a:r>
                <a:rPr lang="en-US" sz="2400">
                  <a:solidFill>
                    <a:srgbClr val="3333FF"/>
                  </a:solidFill>
                  <a:latin typeface="Verdana" pitchFamily="34" charset="0"/>
                </a:rPr>
                <a:t>time</a:t>
              </a:r>
              <a:endParaRPr lang="ru-RU" sz="2400">
                <a:solidFill>
                  <a:srgbClr val="3333FF"/>
                </a:solidFill>
                <a:latin typeface="Verdana" pitchFamily="34" charset="0"/>
              </a:endParaRPr>
            </a:p>
          </p:txBody>
        </p:sp>
        <p:pic>
          <p:nvPicPr>
            <p:cNvPr id="40975" name="Picture 15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08" y="2460"/>
              <a:ext cx="2148" cy="276"/>
            </a:xfrm>
            <a:prstGeom prst="rect">
              <a:avLst/>
            </a:prstGeom>
            <a:noFill/>
          </p:spPr>
        </p:pic>
      </p:grpSp>
      <p:pic>
        <p:nvPicPr>
          <p:cNvPr id="40976" name="Picture 16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4362450"/>
            <a:ext cx="3867150" cy="438150"/>
          </a:xfrm>
          <a:prstGeom prst="rect">
            <a:avLst/>
          </a:prstGeom>
          <a:noFill/>
        </p:spPr>
      </p:pic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600200" y="4724400"/>
            <a:ext cx="3867150" cy="1047750"/>
            <a:chOff x="1008" y="2976"/>
            <a:chExt cx="2436" cy="660"/>
          </a:xfrm>
        </p:grpSpPr>
        <p:grpSp>
          <p:nvGrpSpPr>
            <p:cNvPr id="4" name="Group 29"/>
            <p:cNvGrpSpPr>
              <a:grpSpLocks/>
            </p:cNvGrpSpPr>
            <p:nvPr/>
          </p:nvGrpSpPr>
          <p:grpSpPr bwMode="auto">
            <a:xfrm>
              <a:off x="1536" y="2976"/>
              <a:ext cx="1584" cy="384"/>
              <a:chOff x="1536" y="2976"/>
              <a:chExt cx="1584" cy="384"/>
            </a:xfrm>
          </p:grpSpPr>
          <p:sp>
            <p:nvSpPr>
              <p:cNvPr id="40979" name="Line 19"/>
              <p:cNvSpPr>
                <a:spLocks noChangeShapeType="1"/>
              </p:cNvSpPr>
              <p:nvPr/>
            </p:nvSpPr>
            <p:spPr bwMode="auto">
              <a:xfrm>
                <a:off x="1536" y="3024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0" name="Line 20"/>
              <p:cNvSpPr>
                <a:spLocks noChangeShapeType="1"/>
              </p:cNvSpPr>
              <p:nvPr/>
            </p:nvSpPr>
            <p:spPr bwMode="auto">
              <a:xfrm>
                <a:off x="2016" y="3024"/>
                <a:ext cx="528" cy="3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1" name="Line 21"/>
              <p:cNvSpPr>
                <a:spLocks noChangeShapeType="1"/>
              </p:cNvSpPr>
              <p:nvPr/>
            </p:nvSpPr>
            <p:spPr bwMode="auto">
              <a:xfrm flipH="1">
                <a:off x="2103" y="3012"/>
                <a:ext cx="576" cy="33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2" name="Line 22"/>
              <p:cNvSpPr>
                <a:spLocks noChangeShapeType="1"/>
              </p:cNvSpPr>
              <p:nvPr/>
            </p:nvSpPr>
            <p:spPr bwMode="auto">
              <a:xfrm>
                <a:off x="3120" y="2976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3333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40977" name="Picture 17" descr="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08" y="3360"/>
              <a:ext cx="2436" cy="276"/>
            </a:xfrm>
            <a:prstGeom prst="rect">
              <a:avLst/>
            </a:prstGeom>
            <a:noFill/>
          </p:spPr>
        </p:pic>
      </p:grp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5638800" y="3581400"/>
            <a:ext cx="3178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Write 15,000 in scientific notation.</a:t>
            </a: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5638800" y="4419600"/>
            <a:ext cx="3505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Use the Commutative and Associative Properties to group.</a:t>
            </a:r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auto">
          <a:xfrm>
            <a:off x="5638800" y="5562600"/>
            <a:ext cx="320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Multiply within each group.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1614488" y="5857875"/>
            <a:ext cx="2347912" cy="465138"/>
            <a:chOff x="1017" y="3690"/>
            <a:chExt cx="1479" cy="293"/>
          </a:xfrm>
        </p:grpSpPr>
        <p:pic>
          <p:nvPicPr>
            <p:cNvPr id="40983" name="Picture 23" descr="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017" y="3690"/>
              <a:ext cx="1134" cy="246"/>
            </a:xfrm>
            <a:prstGeom prst="rect">
              <a:avLst/>
            </a:prstGeom>
            <a:noFill/>
          </p:spPr>
        </p:pic>
        <p:sp>
          <p:nvSpPr>
            <p:cNvPr id="40992" name="Text Box 32"/>
            <p:cNvSpPr txBox="1">
              <a:spLocks noChangeArrowheads="1"/>
            </p:cNvSpPr>
            <p:nvPr/>
          </p:nvSpPr>
          <p:spPr bwMode="auto">
            <a:xfrm>
              <a:off x="2140" y="3695"/>
              <a:ext cx="3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Verdana" pitchFamily="34" charset="0"/>
                </a:rPr>
                <a:t>mi</a:t>
              </a: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"/>
            <a:ext cx="5791200" cy="914400"/>
          </a:xfrm>
        </p:spPr>
        <p:txBody>
          <a:bodyPr/>
          <a:lstStyle/>
          <a:p>
            <a:r>
              <a:rPr lang="en-US" sz="4000" dirty="0" smtClean="0"/>
              <a:t>Example: Application</a:t>
            </a:r>
            <a:endParaRPr lang="en-US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5" grpId="0"/>
      <p:bldP spid="40986" grpId="0"/>
      <p:bldP spid="4098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04800" y="1828800"/>
            <a:ext cx="8237538" cy="1570037"/>
            <a:chOff x="192" y="1152"/>
            <a:chExt cx="5189" cy="989"/>
          </a:xfrm>
        </p:grpSpPr>
        <p:sp>
          <p:nvSpPr>
            <p:cNvPr id="41990" name="Text Box 6"/>
            <p:cNvSpPr txBox="1">
              <a:spLocks noChangeArrowheads="1"/>
            </p:cNvSpPr>
            <p:nvPr/>
          </p:nvSpPr>
          <p:spPr bwMode="auto">
            <a:xfrm>
              <a:off x="192" y="1152"/>
              <a:ext cx="5189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dirty="0">
                  <a:latin typeface="Verdana" pitchFamily="34" charset="0"/>
                </a:rPr>
                <a:t>Light travels at about                    miles per second. Find the approximate distance that light travels in one hour. Write your answer in scientific notation.</a:t>
              </a:r>
              <a:endParaRPr lang="en-US" altLang="en-US" sz="2400" dirty="0">
                <a:latin typeface="Times" pitchFamily="18" charset="0"/>
              </a:endParaRPr>
            </a:p>
          </p:txBody>
        </p:sp>
        <p:pic>
          <p:nvPicPr>
            <p:cNvPr id="41991" name="Picture 7" descr="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0" y="1152"/>
              <a:ext cx="1206" cy="246"/>
            </a:xfrm>
            <a:prstGeom prst="rect">
              <a:avLst/>
            </a:prstGeom>
            <a:noFill/>
          </p:spPr>
        </p:pic>
      </p:grp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76200" y="3463925"/>
            <a:ext cx="3598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Verdana" pitchFamily="34" charset="0"/>
              </a:rPr>
              <a:t>distance = 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rate </a:t>
            </a:r>
            <a:r>
              <a:rPr lang="ru-RU" sz="2400">
                <a:latin typeface="Verdana" pitchFamily="34" charset="0"/>
                <a:sym typeface="Symbol" pitchFamily="18" charset="2"/>
              </a:rPr>
              <a:t></a:t>
            </a:r>
            <a:r>
              <a:rPr lang="en-US" sz="2400">
                <a:latin typeface="Verdana" pitchFamily="34" charset="0"/>
              </a:rPr>
              <a:t> </a:t>
            </a:r>
            <a:r>
              <a:rPr lang="en-US" sz="2400">
                <a:solidFill>
                  <a:srgbClr val="3333FF"/>
                </a:solidFill>
                <a:latin typeface="Verdana" pitchFamily="34" charset="0"/>
              </a:rPr>
              <a:t>time</a:t>
            </a:r>
            <a:endParaRPr lang="ru-RU" sz="2400">
              <a:solidFill>
                <a:srgbClr val="3333FF"/>
              </a:solidFill>
              <a:latin typeface="Verdana" pitchFamily="34" charset="0"/>
            </a:endParaRPr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5943600" y="3581400"/>
            <a:ext cx="3178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Write 3,600 in scientific notation.</a:t>
            </a:r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5943600" y="5562600"/>
            <a:ext cx="320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Multiply within each group.</a:t>
            </a:r>
          </a:p>
        </p:txBody>
      </p:sp>
      <p:pic>
        <p:nvPicPr>
          <p:cNvPr id="42010" name="Picture 26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905250"/>
            <a:ext cx="3219450" cy="438150"/>
          </a:xfrm>
          <a:prstGeom prst="rect">
            <a:avLst/>
          </a:prstGeom>
          <a:noFill/>
        </p:spPr>
      </p:pic>
      <p:pic>
        <p:nvPicPr>
          <p:cNvPr id="42011" name="Picture 27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4963" y="4362450"/>
            <a:ext cx="3886200" cy="438150"/>
          </a:xfrm>
          <a:prstGeom prst="rect">
            <a:avLst/>
          </a:prstGeom>
          <a:noFill/>
        </p:spPr>
      </p:pic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1619250" y="4724400"/>
            <a:ext cx="3886200" cy="1047750"/>
            <a:chOff x="1020" y="2976"/>
            <a:chExt cx="2448" cy="660"/>
          </a:xfrm>
        </p:grpSpPr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536" y="2976"/>
              <a:ext cx="1584" cy="384"/>
              <a:chOff x="1536" y="2976"/>
              <a:chExt cx="1584" cy="384"/>
            </a:xfrm>
          </p:grpSpPr>
          <p:sp>
            <p:nvSpPr>
              <p:cNvPr id="41999" name="Line 15"/>
              <p:cNvSpPr>
                <a:spLocks noChangeShapeType="1"/>
              </p:cNvSpPr>
              <p:nvPr/>
            </p:nvSpPr>
            <p:spPr bwMode="auto">
              <a:xfrm>
                <a:off x="1536" y="3024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0" name="Line 16"/>
              <p:cNvSpPr>
                <a:spLocks noChangeShapeType="1"/>
              </p:cNvSpPr>
              <p:nvPr/>
            </p:nvSpPr>
            <p:spPr bwMode="auto">
              <a:xfrm>
                <a:off x="2016" y="3024"/>
                <a:ext cx="528" cy="3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1" name="Line 17"/>
              <p:cNvSpPr>
                <a:spLocks noChangeShapeType="1"/>
              </p:cNvSpPr>
              <p:nvPr/>
            </p:nvSpPr>
            <p:spPr bwMode="auto">
              <a:xfrm flipH="1">
                <a:off x="2103" y="3012"/>
                <a:ext cx="576" cy="33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2" name="Line 18"/>
              <p:cNvSpPr>
                <a:spLocks noChangeShapeType="1"/>
              </p:cNvSpPr>
              <p:nvPr/>
            </p:nvSpPr>
            <p:spPr bwMode="auto">
              <a:xfrm>
                <a:off x="3120" y="2976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3333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42012" name="Picture 28" descr="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20" y="3360"/>
              <a:ext cx="2448" cy="276"/>
            </a:xfrm>
            <a:prstGeom prst="rect">
              <a:avLst/>
            </a:prstGeom>
            <a:noFill/>
          </p:spPr>
        </p:pic>
      </p:grpSp>
      <p:pic>
        <p:nvPicPr>
          <p:cNvPr id="42014" name="Picture 30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9725" y="5895975"/>
            <a:ext cx="2486025" cy="438150"/>
          </a:xfrm>
          <a:prstGeom prst="rect">
            <a:avLst/>
          </a:prstGeom>
          <a:noFill/>
        </p:spPr>
      </p:pic>
      <p:sp>
        <p:nvSpPr>
          <p:cNvPr id="42016" name="Text Box 32"/>
          <p:cNvSpPr txBox="1">
            <a:spLocks noChangeArrowheads="1"/>
          </p:cNvSpPr>
          <p:nvPr/>
        </p:nvSpPr>
        <p:spPr bwMode="auto">
          <a:xfrm>
            <a:off x="5943600" y="4419600"/>
            <a:ext cx="3429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Use the Commutative and Associative Properties to group.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685800" y="304800"/>
            <a:ext cx="5791200" cy="9906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4" grpId="0"/>
      <p:bldP spid="42004" grpId="0"/>
      <p:bldP spid="42005" grpId="0"/>
      <p:bldP spid="420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Joke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What do you call a pig that does karate?</a:t>
            </a:r>
          </a:p>
          <a:p>
            <a:r>
              <a:rPr lang="en-US" sz="2400" dirty="0" smtClean="0"/>
              <a:t>A pork chop!</a:t>
            </a:r>
          </a:p>
          <a:p>
            <a:endParaRPr lang="en-US" sz="2400" dirty="0" smtClean="0"/>
          </a:p>
          <a:p>
            <a:r>
              <a:rPr lang="en-US" sz="2400" dirty="0" smtClean="0"/>
              <a:t>Why did the elephants get kicked out of the public pool?</a:t>
            </a:r>
          </a:p>
          <a:p>
            <a:r>
              <a:rPr lang="en-US" sz="2400" dirty="0" smtClean="0"/>
              <a:t>They kept dropping their trunks!</a:t>
            </a:r>
          </a:p>
          <a:p>
            <a:endParaRPr lang="en-US" sz="2400" dirty="0" smtClean="0"/>
          </a:p>
          <a:p>
            <a:r>
              <a:rPr lang="en-US" sz="2400" dirty="0" smtClean="0"/>
              <a:t>What did the psychiatrist say when a man wearing nothing but saran wrap walked into his office?</a:t>
            </a:r>
          </a:p>
          <a:p>
            <a:r>
              <a:rPr lang="en-US" sz="2400" dirty="0" smtClean="0"/>
              <a:t>I </a:t>
            </a:r>
            <a:r>
              <a:rPr lang="en-US" sz="2400" smtClean="0"/>
              <a:t>can clearly see you’re nuts!</a:t>
            </a:r>
            <a:endParaRPr lang="en-US" sz="24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4-2 </a:t>
            </a:r>
            <a:r>
              <a:rPr lang="en-US" dirty="0" smtClean="0"/>
              <a:t>Practice Sheet </a:t>
            </a:r>
            <a:r>
              <a:rPr lang="en-US" dirty="0" smtClean="0"/>
              <a:t>all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664" name="Picture 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437" y="2438400"/>
            <a:ext cx="9033126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Property: Multiplying Powers</a:t>
            </a:r>
            <a:endParaRPr lang="en-US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4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4"/>
          <p:cNvGrpSpPr>
            <a:grpSpLocks/>
          </p:cNvGrpSpPr>
          <p:nvPr/>
        </p:nvGrpSpPr>
        <p:grpSpPr bwMode="auto">
          <a:xfrm>
            <a:off x="517525" y="2432050"/>
            <a:ext cx="2759075" cy="488950"/>
            <a:chOff x="1124" y="1530"/>
            <a:chExt cx="1738" cy="308"/>
          </a:xfrm>
        </p:grpSpPr>
        <p:sp>
          <p:nvSpPr>
            <p:cNvPr id="74761" name="Text Box 9"/>
            <p:cNvSpPr txBox="1">
              <a:spLocks noChangeArrowheads="1"/>
            </p:cNvSpPr>
            <p:nvPr/>
          </p:nvSpPr>
          <p:spPr bwMode="auto">
            <a:xfrm>
              <a:off x="1124" y="1530"/>
              <a:ext cx="1738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600" b="1" dirty="0">
                  <a:latin typeface="Verdana" pitchFamily="34" charset="0"/>
                </a:rPr>
                <a:t>A. </a:t>
              </a:r>
              <a:r>
                <a:rPr lang="en-US" altLang="en-US" sz="2600" b="1" dirty="0" smtClean="0">
                  <a:latin typeface="Verdana" pitchFamily="34" charset="0"/>
                </a:rPr>
                <a:t> 6</a:t>
              </a:r>
              <a:r>
                <a:rPr lang="en-US" altLang="en-US" sz="2600" b="1" baseline="30000" dirty="0" smtClean="0">
                  <a:latin typeface="Verdana" pitchFamily="34" charset="0"/>
                </a:rPr>
                <a:t>6</a:t>
              </a:r>
              <a:r>
                <a:rPr lang="en-US" altLang="en-US" sz="2600" dirty="0" smtClean="0">
                  <a:latin typeface="Verdana" pitchFamily="34" charset="0"/>
                </a:rPr>
                <a:t> </a:t>
              </a:r>
              <a:r>
                <a:rPr lang="en-US" altLang="en-US" sz="2600" dirty="0">
                  <a:latin typeface="Verdana" pitchFamily="34" charset="0"/>
                </a:rPr>
                <a:t>•</a:t>
              </a:r>
              <a:r>
                <a:rPr lang="en-US" altLang="en-US" sz="2600" b="1" dirty="0">
                  <a:latin typeface="System" charset="0"/>
                </a:rPr>
                <a:t> </a:t>
              </a:r>
              <a:r>
                <a:rPr lang="en-US" altLang="en-US" sz="2600" b="1" dirty="0">
                  <a:latin typeface="Verdana" pitchFamily="34" charset="0"/>
                </a:rPr>
                <a:t>6</a:t>
              </a:r>
              <a:r>
                <a:rPr lang="en-US" altLang="en-US" sz="2600" b="1" baseline="30000" dirty="0">
                  <a:latin typeface="Verdana" pitchFamily="34" charset="0"/>
                </a:rPr>
                <a:t>3</a:t>
              </a:r>
            </a:p>
          </p:txBody>
        </p:sp>
        <p:sp>
          <p:nvSpPr>
            <p:cNvPr id="74783" name="Text Box 31"/>
            <p:cNvSpPr txBox="1">
              <a:spLocks noChangeArrowheads="1"/>
            </p:cNvSpPr>
            <p:nvPr/>
          </p:nvSpPr>
          <p:spPr bwMode="auto">
            <a:xfrm>
              <a:off x="1609" y="1537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altLang="en-US" sz="1400" b="1">
                <a:latin typeface="Verdana" pitchFamily="34" charset="0"/>
              </a:endParaRPr>
            </a:p>
          </p:txBody>
        </p:sp>
        <p:sp>
          <p:nvSpPr>
            <p:cNvPr id="74789" name="Text Box 37"/>
            <p:cNvSpPr txBox="1">
              <a:spLocks noChangeArrowheads="1"/>
            </p:cNvSpPr>
            <p:nvPr/>
          </p:nvSpPr>
          <p:spPr bwMode="auto">
            <a:xfrm>
              <a:off x="2051" y="1535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altLang="en-US" sz="1400" b="1">
                <a:latin typeface="Verdana" pitchFamily="34" charset="0"/>
              </a:endParaRPr>
            </a:p>
          </p:txBody>
        </p:sp>
      </p:grpSp>
      <p:grpSp>
        <p:nvGrpSpPr>
          <p:cNvPr id="3" name="Group 117"/>
          <p:cNvGrpSpPr>
            <a:grpSpLocks/>
          </p:cNvGrpSpPr>
          <p:nvPr/>
        </p:nvGrpSpPr>
        <p:grpSpPr bwMode="auto">
          <a:xfrm>
            <a:off x="1066800" y="3373438"/>
            <a:ext cx="541338" cy="488950"/>
            <a:chOff x="1824" y="2301"/>
            <a:chExt cx="341" cy="308"/>
          </a:xfrm>
        </p:grpSpPr>
        <p:sp>
          <p:nvSpPr>
            <p:cNvPr id="74792" name="Text Box 40"/>
            <p:cNvSpPr txBox="1">
              <a:spLocks noChangeArrowheads="1"/>
            </p:cNvSpPr>
            <p:nvPr/>
          </p:nvSpPr>
          <p:spPr bwMode="auto">
            <a:xfrm>
              <a:off x="1824" y="2301"/>
              <a:ext cx="24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2600">
                  <a:latin typeface="Verdana" pitchFamily="34" charset="0"/>
                </a:rPr>
                <a:t>6</a:t>
              </a:r>
            </a:p>
          </p:txBody>
        </p:sp>
        <p:sp>
          <p:nvSpPr>
            <p:cNvPr id="74793" name="Text Box 41"/>
            <p:cNvSpPr txBox="1">
              <a:spLocks noChangeArrowheads="1"/>
            </p:cNvSpPr>
            <p:nvPr/>
          </p:nvSpPr>
          <p:spPr bwMode="auto">
            <a:xfrm>
              <a:off x="1968" y="2305"/>
              <a:ext cx="19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600">
                  <a:latin typeface="Verdana" pitchFamily="34" charset="0"/>
                </a:rPr>
                <a:t>9</a:t>
              </a:r>
            </a:p>
          </p:txBody>
        </p:sp>
      </p:grpSp>
      <p:grpSp>
        <p:nvGrpSpPr>
          <p:cNvPr id="4" name="Group 116"/>
          <p:cNvGrpSpPr>
            <a:grpSpLocks/>
          </p:cNvGrpSpPr>
          <p:nvPr/>
        </p:nvGrpSpPr>
        <p:grpSpPr bwMode="auto">
          <a:xfrm>
            <a:off x="1066800" y="2889250"/>
            <a:ext cx="974725" cy="488950"/>
            <a:chOff x="1824" y="1996"/>
            <a:chExt cx="614" cy="308"/>
          </a:xfrm>
        </p:grpSpPr>
        <p:sp>
          <p:nvSpPr>
            <p:cNvPr id="74818" name="Text Box 66"/>
            <p:cNvSpPr txBox="1">
              <a:spLocks noChangeArrowheads="1"/>
            </p:cNvSpPr>
            <p:nvPr/>
          </p:nvSpPr>
          <p:spPr bwMode="auto">
            <a:xfrm>
              <a:off x="1824" y="1996"/>
              <a:ext cx="288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600">
                  <a:latin typeface="Verdana" pitchFamily="34" charset="0"/>
                </a:rPr>
                <a:t>6</a:t>
              </a:r>
            </a:p>
          </p:txBody>
        </p:sp>
        <p:sp>
          <p:nvSpPr>
            <p:cNvPr id="74819" name="Text Box 67"/>
            <p:cNvSpPr txBox="1">
              <a:spLocks noChangeArrowheads="1"/>
            </p:cNvSpPr>
            <p:nvPr/>
          </p:nvSpPr>
          <p:spPr bwMode="auto">
            <a:xfrm>
              <a:off x="1965" y="2014"/>
              <a:ext cx="47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600">
                  <a:solidFill>
                    <a:srgbClr val="FF0000"/>
                  </a:solidFill>
                  <a:latin typeface="Verdana" pitchFamily="34" charset="0"/>
                </a:rPr>
                <a:t>6</a:t>
              </a:r>
              <a:r>
                <a:rPr lang="en-US" altLang="en-US" sz="1600">
                  <a:latin typeface="Verdana" pitchFamily="34" charset="0"/>
                </a:rPr>
                <a:t> </a:t>
              </a:r>
              <a:r>
                <a:rPr lang="en-US" altLang="en-US" sz="1600">
                  <a:solidFill>
                    <a:srgbClr val="FF0000"/>
                  </a:solidFill>
                  <a:latin typeface="Verdana" pitchFamily="34" charset="0"/>
                </a:rPr>
                <a:t>+ 3</a:t>
              </a:r>
            </a:p>
          </p:txBody>
        </p:sp>
      </p:grpSp>
      <p:sp>
        <p:nvSpPr>
          <p:cNvPr id="74824" name="Text Box 72"/>
          <p:cNvSpPr txBox="1">
            <a:spLocks noChangeArrowheads="1"/>
          </p:cNvSpPr>
          <p:nvPr/>
        </p:nvSpPr>
        <p:spPr bwMode="auto">
          <a:xfrm>
            <a:off x="523875" y="4260850"/>
            <a:ext cx="267652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600" b="1" dirty="0">
                <a:latin typeface="Verdana" pitchFamily="34" charset="0"/>
              </a:rPr>
              <a:t>B.</a:t>
            </a:r>
            <a:r>
              <a:rPr lang="en-US" altLang="en-US" sz="2600" b="1" i="1" dirty="0">
                <a:latin typeface="Verdana" pitchFamily="34" charset="0"/>
              </a:rPr>
              <a:t> </a:t>
            </a:r>
            <a:r>
              <a:rPr lang="en-US" altLang="en-US" sz="2600" b="1" i="1" dirty="0" smtClean="0">
                <a:latin typeface="Verdana" pitchFamily="34" charset="0"/>
              </a:rPr>
              <a:t> </a:t>
            </a:r>
            <a:r>
              <a:rPr lang="en-US" altLang="en-US" sz="2600" b="1" dirty="0">
                <a:latin typeface="Verdana" pitchFamily="34" charset="0"/>
              </a:rPr>
              <a:t>(</a:t>
            </a:r>
            <a:r>
              <a:rPr lang="en-US" altLang="en-US" sz="2600" b="1" i="1" dirty="0" smtClean="0">
                <a:latin typeface="Verdana" pitchFamily="34" charset="0"/>
              </a:rPr>
              <a:t>n</a:t>
            </a:r>
            <a:r>
              <a:rPr lang="en-US" altLang="en-US" sz="2600" b="1" baseline="30000" dirty="0" smtClean="0">
                <a:latin typeface="Verdana" pitchFamily="34" charset="0"/>
              </a:rPr>
              <a:t>5</a:t>
            </a:r>
            <a:r>
              <a:rPr lang="en-US" altLang="en-US" sz="2600" b="1" dirty="0" smtClean="0">
                <a:latin typeface="Verdana" pitchFamily="34" charset="0"/>
              </a:rPr>
              <a:t>)(</a:t>
            </a:r>
            <a:r>
              <a:rPr lang="en-US" altLang="en-US" sz="2600" b="1" i="1" dirty="0" smtClean="0">
                <a:latin typeface="Verdana" pitchFamily="34" charset="0"/>
              </a:rPr>
              <a:t>n</a:t>
            </a:r>
            <a:r>
              <a:rPr lang="en-US" altLang="en-US" sz="2600" b="1" baseline="30000" dirty="0" smtClean="0">
                <a:latin typeface="Verdana" pitchFamily="34" charset="0"/>
              </a:rPr>
              <a:t>7</a:t>
            </a:r>
            <a:r>
              <a:rPr lang="en-US" altLang="en-US" sz="2600" b="1" dirty="0" smtClean="0">
                <a:latin typeface="Verdana" pitchFamily="34" charset="0"/>
              </a:rPr>
              <a:t>)</a:t>
            </a:r>
            <a:endParaRPr lang="en-US" altLang="en-US" sz="2600" b="1" baseline="30000" dirty="0">
              <a:latin typeface="Verdana" pitchFamily="34" charset="0"/>
            </a:endParaRPr>
          </a:p>
        </p:txBody>
      </p:sp>
      <p:grpSp>
        <p:nvGrpSpPr>
          <p:cNvPr id="5" name="Group 121"/>
          <p:cNvGrpSpPr>
            <a:grpSpLocks/>
          </p:cNvGrpSpPr>
          <p:nvPr/>
        </p:nvGrpSpPr>
        <p:grpSpPr bwMode="auto">
          <a:xfrm>
            <a:off x="990600" y="5105400"/>
            <a:ext cx="669925" cy="488950"/>
            <a:chOff x="1824" y="3420"/>
            <a:chExt cx="422" cy="308"/>
          </a:xfrm>
        </p:grpSpPr>
        <p:sp>
          <p:nvSpPr>
            <p:cNvPr id="74828" name="Text Box 76"/>
            <p:cNvSpPr txBox="1">
              <a:spLocks noChangeArrowheads="1"/>
            </p:cNvSpPr>
            <p:nvPr/>
          </p:nvSpPr>
          <p:spPr bwMode="auto">
            <a:xfrm>
              <a:off x="1824" y="3420"/>
              <a:ext cx="24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2600" i="1">
                  <a:latin typeface="Verdana" pitchFamily="34" charset="0"/>
                </a:rPr>
                <a:t>n</a:t>
              </a:r>
            </a:p>
          </p:txBody>
        </p:sp>
        <p:sp>
          <p:nvSpPr>
            <p:cNvPr id="74829" name="Text Box 77"/>
            <p:cNvSpPr txBox="1">
              <a:spLocks noChangeArrowheads="1"/>
            </p:cNvSpPr>
            <p:nvPr/>
          </p:nvSpPr>
          <p:spPr bwMode="auto">
            <a:xfrm>
              <a:off x="1968" y="3460"/>
              <a:ext cx="2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600">
                  <a:latin typeface="Verdana" pitchFamily="34" charset="0"/>
                </a:rPr>
                <a:t>12</a:t>
              </a:r>
            </a:p>
          </p:txBody>
        </p:sp>
      </p:grpSp>
      <p:grpSp>
        <p:nvGrpSpPr>
          <p:cNvPr id="6" name="Group 120"/>
          <p:cNvGrpSpPr>
            <a:grpSpLocks/>
          </p:cNvGrpSpPr>
          <p:nvPr/>
        </p:nvGrpSpPr>
        <p:grpSpPr bwMode="auto">
          <a:xfrm>
            <a:off x="990600" y="4641850"/>
            <a:ext cx="965200" cy="488950"/>
            <a:chOff x="1824" y="3128"/>
            <a:chExt cx="608" cy="308"/>
          </a:xfrm>
        </p:grpSpPr>
        <p:sp>
          <p:nvSpPr>
            <p:cNvPr id="74835" name="Text Box 83"/>
            <p:cNvSpPr txBox="1">
              <a:spLocks noChangeArrowheads="1"/>
            </p:cNvSpPr>
            <p:nvPr/>
          </p:nvSpPr>
          <p:spPr bwMode="auto">
            <a:xfrm>
              <a:off x="1824" y="3128"/>
              <a:ext cx="288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600" i="1">
                  <a:latin typeface="Verdana" pitchFamily="34" charset="0"/>
                </a:rPr>
                <a:t>n</a:t>
              </a:r>
            </a:p>
          </p:txBody>
        </p:sp>
        <p:sp>
          <p:nvSpPr>
            <p:cNvPr id="74836" name="Text Box 84"/>
            <p:cNvSpPr txBox="1">
              <a:spLocks noChangeArrowheads="1"/>
            </p:cNvSpPr>
            <p:nvPr/>
          </p:nvSpPr>
          <p:spPr bwMode="auto">
            <a:xfrm>
              <a:off x="1959" y="3173"/>
              <a:ext cx="47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600">
                  <a:solidFill>
                    <a:srgbClr val="FF0000"/>
                  </a:solidFill>
                  <a:latin typeface="Verdana" pitchFamily="34" charset="0"/>
                </a:rPr>
                <a:t>5 + 7</a:t>
              </a:r>
            </a:p>
          </p:txBody>
        </p:sp>
      </p:grpSp>
      <p:sp>
        <p:nvSpPr>
          <p:cNvPr id="74864" name="Text Box 112"/>
          <p:cNvSpPr txBox="1">
            <a:spLocks noChangeArrowheads="1"/>
          </p:cNvSpPr>
          <p:nvPr/>
        </p:nvSpPr>
        <p:spPr bwMode="auto">
          <a:xfrm>
            <a:off x="2667000" y="288925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600" i="1">
                <a:solidFill>
                  <a:srgbClr val="0099FF"/>
                </a:solidFill>
                <a:latin typeface="Verdana" pitchFamily="34" charset="0"/>
              </a:rPr>
              <a:t>Add exponents.</a:t>
            </a:r>
            <a:endParaRPr lang="en-US" altLang="en-US"/>
          </a:p>
        </p:txBody>
      </p:sp>
      <p:sp>
        <p:nvSpPr>
          <p:cNvPr id="74865" name="Text Box 113"/>
          <p:cNvSpPr txBox="1">
            <a:spLocks noChangeArrowheads="1"/>
          </p:cNvSpPr>
          <p:nvPr/>
        </p:nvSpPr>
        <p:spPr bwMode="auto">
          <a:xfrm>
            <a:off x="2667000" y="464185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600" i="1">
                <a:solidFill>
                  <a:srgbClr val="0099FF"/>
                </a:solidFill>
                <a:latin typeface="Verdana" pitchFamily="34" charset="0"/>
              </a:rPr>
              <a:t>Add exponents.</a:t>
            </a:r>
            <a:endParaRPr lang="en-US" altLang="en-US"/>
          </a:p>
        </p:txBody>
      </p:sp>
      <p:sp>
        <p:nvSpPr>
          <p:cNvPr id="74866" name="Text Box 114"/>
          <p:cNvSpPr txBox="1">
            <a:spLocks noChangeArrowheads="1"/>
          </p:cNvSpPr>
          <p:nvPr/>
        </p:nvSpPr>
        <p:spPr bwMode="auto">
          <a:xfrm>
            <a:off x="457200" y="1517650"/>
            <a:ext cx="708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Verdana" pitchFamily="34" charset="0"/>
              </a:rPr>
              <a:t>Simplify each expression. Write your answer in exponential form.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685800" y="304800"/>
            <a:ext cx="5791200" cy="914400"/>
          </a:xfrm>
        </p:spPr>
        <p:txBody>
          <a:bodyPr/>
          <a:lstStyle/>
          <a:p>
            <a:r>
              <a:rPr lang="en-US" sz="3600" dirty="0" smtClean="0"/>
              <a:t>Example: Multiplying Powers</a:t>
            </a:r>
            <a:endParaRPr lang="en-US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4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64" grpId="0"/>
      <p:bldP spid="748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17525" y="2508250"/>
            <a:ext cx="2759075" cy="488950"/>
            <a:chOff x="1124" y="1530"/>
            <a:chExt cx="1738" cy="308"/>
          </a:xfrm>
        </p:grpSpPr>
        <p:sp>
          <p:nvSpPr>
            <p:cNvPr id="156682" name="Text Box 10"/>
            <p:cNvSpPr txBox="1">
              <a:spLocks noChangeArrowheads="1"/>
            </p:cNvSpPr>
            <p:nvPr/>
          </p:nvSpPr>
          <p:spPr bwMode="auto">
            <a:xfrm>
              <a:off x="1124" y="1530"/>
              <a:ext cx="1738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600" b="1" dirty="0">
                  <a:latin typeface="Verdana" pitchFamily="34" charset="0"/>
                </a:rPr>
                <a:t>A. </a:t>
              </a:r>
              <a:r>
                <a:rPr lang="en-US" altLang="en-US" sz="2600" b="1" dirty="0" smtClean="0">
                  <a:latin typeface="Verdana" pitchFamily="34" charset="0"/>
                </a:rPr>
                <a:t> 4</a:t>
              </a:r>
              <a:r>
                <a:rPr lang="en-US" altLang="en-US" sz="2600" b="1" baseline="30000" dirty="0" smtClean="0">
                  <a:latin typeface="Verdana" pitchFamily="34" charset="0"/>
                </a:rPr>
                <a:t>2</a:t>
              </a:r>
              <a:r>
                <a:rPr lang="en-US" altLang="en-US" sz="2600" dirty="0" smtClean="0">
                  <a:latin typeface="Verdana" pitchFamily="34" charset="0"/>
                </a:rPr>
                <a:t> </a:t>
              </a:r>
              <a:r>
                <a:rPr lang="en-US" altLang="en-US" sz="2600" dirty="0">
                  <a:latin typeface="Verdana" pitchFamily="34" charset="0"/>
                </a:rPr>
                <a:t>•</a:t>
              </a:r>
              <a:r>
                <a:rPr lang="en-US" altLang="en-US" sz="2600" b="1" dirty="0">
                  <a:latin typeface="System" charset="0"/>
                </a:rPr>
                <a:t> </a:t>
              </a:r>
              <a:r>
                <a:rPr lang="en-US" altLang="en-US" sz="2600" b="1" dirty="0">
                  <a:latin typeface="Verdana" pitchFamily="34" charset="0"/>
                </a:rPr>
                <a:t>4</a:t>
              </a:r>
              <a:r>
                <a:rPr lang="en-US" altLang="en-US" sz="2600" b="1" baseline="30000" dirty="0">
                  <a:latin typeface="Verdana" pitchFamily="34" charset="0"/>
                </a:rPr>
                <a:t>4</a:t>
              </a:r>
            </a:p>
          </p:txBody>
        </p:sp>
        <p:sp>
          <p:nvSpPr>
            <p:cNvPr id="156683" name="Text Box 11"/>
            <p:cNvSpPr txBox="1">
              <a:spLocks noChangeArrowheads="1"/>
            </p:cNvSpPr>
            <p:nvPr/>
          </p:nvSpPr>
          <p:spPr bwMode="auto">
            <a:xfrm>
              <a:off x="1609" y="1537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altLang="en-US" sz="1400" b="1">
                <a:latin typeface="Verdana" pitchFamily="34" charset="0"/>
              </a:endParaRPr>
            </a:p>
          </p:txBody>
        </p:sp>
        <p:sp>
          <p:nvSpPr>
            <p:cNvPr id="156684" name="Text Box 12"/>
            <p:cNvSpPr txBox="1">
              <a:spLocks noChangeArrowheads="1"/>
            </p:cNvSpPr>
            <p:nvPr/>
          </p:nvSpPr>
          <p:spPr bwMode="auto">
            <a:xfrm>
              <a:off x="2051" y="1535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altLang="en-US" sz="1400" b="1">
                <a:latin typeface="Verdana" pitchFamily="34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066800" y="3449638"/>
            <a:ext cx="541338" cy="488950"/>
            <a:chOff x="1824" y="2301"/>
            <a:chExt cx="341" cy="308"/>
          </a:xfrm>
        </p:grpSpPr>
        <p:sp>
          <p:nvSpPr>
            <p:cNvPr id="156686" name="Text Box 14"/>
            <p:cNvSpPr txBox="1">
              <a:spLocks noChangeArrowheads="1"/>
            </p:cNvSpPr>
            <p:nvPr/>
          </p:nvSpPr>
          <p:spPr bwMode="auto">
            <a:xfrm>
              <a:off x="1824" y="2301"/>
              <a:ext cx="24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2600">
                  <a:latin typeface="Verdana" pitchFamily="34" charset="0"/>
                </a:rPr>
                <a:t>4</a:t>
              </a:r>
            </a:p>
          </p:txBody>
        </p:sp>
        <p:sp>
          <p:nvSpPr>
            <p:cNvPr id="156687" name="Text Box 15"/>
            <p:cNvSpPr txBox="1">
              <a:spLocks noChangeArrowheads="1"/>
            </p:cNvSpPr>
            <p:nvPr/>
          </p:nvSpPr>
          <p:spPr bwMode="auto">
            <a:xfrm>
              <a:off x="1968" y="2305"/>
              <a:ext cx="19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600">
                  <a:latin typeface="Verdana" pitchFamily="34" charset="0"/>
                </a:rPr>
                <a:t>6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066800" y="2965450"/>
            <a:ext cx="974725" cy="488950"/>
            <a:chOff x="1824" y="1996"/>
            <a:chExt cx="614" cy="308"/>
          </a:xfrm>
        </p:grpSpPr>
        <p:sp>
          <p:nvSpPr>
            <p:cNvPr id="156689" name="Text Box 17"/>
            <p:cNvSpPr txBox="1">
              <a:spLocks noChangeArrowheads="1"/>
            </p:cNvSpPr>
            <p:nvPr/>
          </p:nvSpPr>
          <p:spPr bwMode="auto">
            <a:xfrm>
              <a:off x="1824" y="1996"/>
              <a:ext cx="288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600">
                  <a:latin typeface="Verdana" pitchFamily="34" charset="0"/>
                </a:rPr>
                <a:t>4</a:t>
              </a:r>
            </a:p>
          </p:txBody>
        </p:sp>
        <p:sp>
          <p:nvSpPr>
            <p:cNvPr id="156690" name="Text Box 18"/>
            <p:cNvSpPr txBox="1">
              <a:spLocks noChangeArrowheads="1"/>
            </p:cNvSpPr>
            <p:nvPr/>
          </p:nvSpPr>
          <p:spPr bwMode="auto">
            <a:xfrm>
              <a:off x="1965" y="2014"/>
              <a:ext cx="47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600">
                  <a:solidFill>
                    <a:srgbClr val="FF0000"/>
                  </a:solidFill>
                  <a:latin typeface="Verdana" pitchFamily="34" charset="0"/>
                </a:rPr>
                <a:t>2 + 4</a:t>
              </a:r>
            </a:p>
          </p:txBody>
        </p:sp>
      </p:grpSp>
      <p:sp>
        <p:nvSpPr>
          <p:cNvPr id="156691" name="Text Box 19"/>
          <p:cNvSpPr txBox="1">
            <a:spLocks noChangeArrowheads="1"/>
          </p:cNvSpPr>
          <p:nvPr/>
        </p:nvSpPr>
        <p:spPr bwMode="auto">
          <a:xfrm>
            <a:off x="523875" y="4337050"/>
            <a:ext cx="267652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600" b="1" dirty="0">
                <a:latin typeface="Verdana" pitchFamily="34" charset="0"/>
              </a:rPr>
              <a:t>B.</a:t>
            </a:r>
            <a:r>
              <a:rPr lang="en-US" altLang="en-US" sz="2600" b="1" i="1" dirty="0">
                <a:latin typeface="Verdana" pitchFamily="34" charset="0"/>
              </a:rPr>
              <a:t> </a:t>
            </a:r>
            <a:r>
              <a:rPr lang="en-US" altLang="en-US" sz="2600" b="1" i="1" dirty="0" smtClean="0">
                <a:latin typeface="Verdana" pitchFamily="34" charset="0"/>
              </a:rPr>
              <a:t> </a:t>
            </a:r>
            <a:r>
              <a:rPr lang="en-US" altLang="en-US" sz="2600" b="1" dirty="0" smtClean="0">
                <a:latin typeface="Verdana" pitchFamily="34" charset="0"/>
              </a:rPr>
              <a:t>(</a:t>
            </a:r>
            <a:r>
              <a:rPr lang="en-US" altLang="en-US" sz="2600" b="1" i="1" dirty="0" smtClean="0">
                <a:latin typeface="Verdana" pitchFamily="34" charset="0"/>
              </a:rPr>
              <a:t>x</a:t>
            </a:r>
            <a:r>
              <a:rPr lang="en-US" altLang="en-US" sz="2600" b="1" baseline="30000" dirty="0" smtClean="0">
                <a:latin typeface="Verdana" pitchFamily="34" charset="0"/>
              </a:rPr>
              <a:t>2</a:t>
            </a:r>
            <a:r>
              <a:rPr lang="en-US" altLang="en-US" sz="2600" b="1" dirty="0" smtClean="0">
                <a:latin typeface="Verdana" pitchFamily="34" charset="0"/>
              </a:rPr>
              <a:t>)(</a:t>
            </a:r>
            <a:r>
              <a:rPr lang="en-US" altLang="en-US" sz="2600" b="1" i="1" dirty="0" smtClean="0">
                <a:latin typeface="Verdana" pitchFamily="34" charset="0"/>
              </a:rPr>
              <a:t>x</a:t>
            </a:r>
            <a:r>
              <a:rPr lang="en-US" altLang="en-US" sz="2600" b="1" baseline="30000" dirty="0" smtClean="0">
                <a:latin typeface="Verdana" pitchFamily="34" charset="0"/>
              </a:rPr>
              <a:t>3</a:t>
            </a:r>
            <a:r>
              <a:rPr lang="en-US" altLang="en-US" sz="2600" b="1" dirty="0" smtClean="0">
                <a:latin typeface="Verdana" pitchFamily="34" charset="0"/>
              </a:rPr>
              <a:t>)</a:t>
            </a:r>
            <a:endParaRPr lang="en-US" altLang="en-US" sz="2600" b="1" baseline="30000" dirty="0">
              <a:latin typeface="Verdana" pitchFamily="34" charset="0"/>
            </a:endParaRP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990600" y="5181600"/>
            <a:ext cx="541338" cy="488950"/>
            <a:chOff x="1824" y="3420"/>
            <a:chExt cx="341" cy="308"/>
          </a:xfrm>
        </p:grpSpPr>
        <p:sp>
          <p:nvSpPr>
            <p:cNvPr id="156693" name="Text Box 21"/>
            <p:cNvSpPr txBox="1">
              <a:spLocks noChangeArrowheads="1"/>
            </p:cNvSpPr>
            <p:nvPr/>
          </p:nvSpPr>
          <p:spPr bwMode="auto">
            <a:xfrm>
              <a:off x="1824" y="3420"/>
              <a:ext cx="24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2600" i="1">
                  <a:latin typeface="Verdana" pitchFamily="34" charset="0"/>
                </a:rPr>
                <a:t>x</a:t>
              </a:r>
            </a:p>
          </p:txBody>
        </p:sp>
        <p:sp>
          <p:nvSpPr>
            <p:cNvPr id="156694" name="Text Box 22"/>
            <p:cNvSpPr txBox="1">
              <a:spLocks noChangeArrowheads="1"/>
            </p:cNvSpPr>
            <p:nvPr/>
          </p:nvSpPr>
          <p:spPr bwMode="auto">
            <a:xfrm>
              <a:off x="1968" y="3460"/>
              <a:ext cx="19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600">
                  <a:latin typeface="Verdana" pitchFamily="34" charset="0"/>
                </a:rPr>
                <a:t>5</a:t>
              </a: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990600" y="4718050"/>
            <a:ext cx="965200" cy="488950"/>
            <a:chOff x="1824" y="3128"/>
            <a:chExt cx="608" cy="308"/>
          </a:xfrm>
        </p:grpSpPr>
        <p:sp>
          <p:nvSpPr>
            <p:cNvPr id="156696" name="Text Box 24"/>
            <p:cNvSpPr txBox="1">
              <a:spLocks noChangeArrowheads="1"/>
            </p:cNvSpPr>
            <p:nvPr/>
          </p:nvSpPr>
          <p:spPr bwMode="auto">
            <a:xfrm>
              <a:off x="1824" y="3128"/>
              <a:ext cx="288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600" i="1">
                  <a:latin typeface="Verdana" pitchFamily="34" charset="0"/>
                </a:rPr>
                <a:t>x</a:t>
              </a:r>
            </a:p>
          </p:txBody>
        </p:sp>
        <p:sp>
          <p:nvSpPr>
            <p:cNvPr id="156697" name="Text Box 25"/>
            <p:cNvSpPr txBox="1">
              <a:spLocks noChangeArrowheads="1"/>
            </p:cNvSpPr>
            <p:nvPr/>
          </p:nvSpPr>
          <p:spPr bwMode="auto">
            <a:xfrm>
              <a:off x="1959" y="3173"/>
              <a:ext cx="47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600">
                  <a:solidFill>
                    <a:srgbClr val="FF0000"/>
                  </a:solidFill>
                  <a:latin typeface="Verdana" pitchFamily="34" charset="0"/>
                </a:rPr>
                <a:t>2 + 3</a:t>
              </a:r>
            </a:p>
          </p:txBody>
        </p:sp>
      </p:grpSp>
      <p:sp>
        <p:nvSpPr>
          <p:cNvPr id="156698" name="Text Box 26"/>
          <p:cNvSpPr txBox="1">
            <a:spLocks noChangeArrowheads="1"/>
          </p:cNvSpPr>
          <p:nvPr/>
        </p:nvSpPr>
        <p:spPr bwMode="auto">
          <a:xfrm>
            <a:off x="2667000" y="296545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600" i="1">
                <a:solidFill>
                  <a:srgbClr val="0099FF"/>
                </a:solidFill>
                <a:latin typeface="Verdana" pitchFamily="34" charset="0"/>
              </a:rPr>
              <a:t>Add exponents.</a:t>
            </a:r>
            <a:endParaRPr lang="en-US" altLang="en-US"/>
          </a:p>
        </p:txBody>
      </p:sp>
      <p:sp>
        <p:nvSpPr>
          <p:cNvPr id="156699" name="Text Box 27"/>
          <p:cNvSpPr txBox="1">
            <a:spLocks noChangeArrowheads="1"/>
          </p:cNvSpPr>
          <p:nvPr/>
        </p:nvSpPr>
        <p:spPr bwMode="auto">
          <a:xfrm>
            <a:off x="2667000" y="471805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600" i="1">
                <a:solidFill>
                  <a:srgbClr val="0099FF"/>
                </a:solidFill>
                <a:latin typeface="Verdana" pitchFamily="34" charset="0"/>
              </a:rPr>
              <a:t>Add exponents.</a:t>
            </a:r>
            <a:endParaRPr lang="en-US" altLang="en-US"/>
          </a:p>
        </p:txBody>
      </p:sp>
      <p:sp>
        <p:nvSpPr>
          <p:cNvPr id="156701" name="Text Box 29"/>
          <p:cNvSpPr txBox="1">
            <a:spLocks noChangeArrowheads="1"/>
          </p:cNvSpPr>
          <p:nvPr/>
        </p:nvSpPr>
        <p:spPr bwMode="auto">
          <a:xfrm>
            <a:off x="457200" y="1371600"/>
            <a:ext cx="7315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Verdana" pitchFamily="34" charset="0"/>
              </a:rPr>
              <a:t>Simplify each expression. Write your answer in exponential form.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685800" y="304800"/>
            <a:ext cx="5791200" cy="9144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6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6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98" grpId="0"/>
      <p:bldP spid="1566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Simplify.</a:t>
            </a:r>
            <a:endParaRPr lang="en-US" altLang="en-US" sz="2400" dirty="0">
              <a:latin typeface="Times" pitchFamily="18" charset="0"/>
            </a:endParaRP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03225" y="2057400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A.</a:t>
            </a:r>
          </a:p>
        </p:txBody>
      </p:sp>
      <p:pic>
        <p:nvPicPr>
          <p:cNvPr id="35849" name="Picture 9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9175" y="2079625"/>
            <a:ext cx="962025" cy="438150"/>
          </a:xfrm>
          <a:prstGeom prst="rect">
            <a:avLst/>
          </a:prstGeom>
          <a:noFill/>
        </p:spPr>
      </p:pic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3908425" y="2819400"/>
            <a:ext cx="53117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Since the powers have the same base, keep the base and add the exponents.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009650" y="2541588"/>
            <a:ext cx="852488" cy="1428750"/>
            <a:chOff x="636" y="1601"/>
            <a:chExt cx="537" cy="900"/>
          </a:xfrm>
        </p:grpSpPr>
        <p:pic>
          <p:nvPicPr>
            <p:cNvPr id="35856" name="Picture 16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6" y="2255"/>
              <a:ext cx="204" cy="246"/>
            </a:xfrm>
            <a:prstGeom prst="rect">
              <a:avLst/>
            </a:prstGeom>
            <a:noFill/>
          </p:spPr>
        </p:pic>
        <p:pic>
          <p:nvPicPr>
            <p:cNvPr id="35857" name="Picture 17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2" y="1922"/>
              <a:ext cx="396" cy="246"/>
            </a:xfrm>
            <a:prstGeom prst="rect">
              <a:avLst/>
            </a:prstGeom>
            <a:noFill/>
          </p:spPr>
        </p:pic>
        <p:pic>
          <p:nvPicPr>
            <p:cNvPr id="35858" name="Picture 18" descr="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39" y="1601"/>
              <a:ext cx="534" cy="276"/>
            </a:xfrm>
            <a:prstGeom prst="rect">
              <a:avLst/>
            </a:prstGeom>
            <a:noFill/>
          </p:spPr>
        </p:pic>
      </p:grp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403225" y="4038600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B.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990600" y="5505450"/>
            <a:ext cx="2028825" cy="895350"/>
            <a:chOff x="624" y="3468"/>
            <a:chExt cx="1278" cy="564"/>
          </a:xfrm>
        </p:grpSpPr>
        <p:pic>
          <p:nvPicPr>
            <p:cNvPr id="35865" name="Picture 25" descr="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24" y="3468"/>
              <a:ext cx="1278" cy="276"/>
            </a:xfrm>
            <a:prstGeom prst="rect">
              <a:avLst/>
            </a:prstGeom>
            <a:noFill/>
          </p:spPr>
        </p:pic>
        <p:pic>
          <p:nvPicPr>
            <p:cNvPr id="35866" name="Picture 26" descr="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42" y="3756"/>
              <a:ext cx="606" cy="276"/>
            </a:xfrm>
            <a:prstGeom prst="rect">
              <a:avLst/>
            </a:prstGeom>
            <a:noFill/>
          </p:spPr>
        </p:pic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995363" y="4495800"/>
            <a:ext cx="2638425" cy="928688"/>
            <a:chOff x="627" y="2832"/>
            <a:chExt cx="1662" cy="585"/>
          </a:xfrm>
        </p:grpSpPr>
        <p:pic>
          <p:nvPicPr>
            <p:cNvPr id="35868" name="Picture 28" descr="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30" y="2832"/>
              <a:ext cx="1278" cy="276"/>
            </a:xfrm>
            <a:prstGeom prst="rect">
              <a:avLst/>
            </a:prstGeom>
            <a:noFill/>
          </p:spPr>
        </p:pic>
        <p:pic>
          <p:nvPicPr>
            <p:cNvPr id="35869" name="Picture 29" descr="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27" y="3141"/>
              <a:ext cx="1662" cy="276"/>
            </a:xfrm>
            <a:prstGeom prst="rect">
              <a:avLst/>
            </a:prstGeom>
            <a:noFill/>
          </p:spPr>
        </p:pic>
      </p:grp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3908425" y="4724400"/>
            <a:ext cx="5235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Group powers with the same base together.</a:t>
            </a:r>
          </a:p>
        </p:txBody>
      </p:sp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3908425" y="5754688"/>
            <a:ext cx="5045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Add the exponents of powers with the same base.</a:t>
            </a:r>
          </a:p>
        </p:txBody>
      </p:sp>
      <p:pic>
        <p:nvPicPr>
          <p:cNvPr id="35877" name="Picture 37" descr="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14400" y="4062413"/>
            <a:ext cx="2105025" cy="342900"/>
          </a:xfrm>
          <a:prstGeom prst="rect">
            <a:avLst/>
          </a:prstGeom>
          <a:noFill/>
        </p:spPr>
      </p:pic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990600"/>
          </a:xfrm>
        </p:spPr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5" grpId="0"/>
      <p:bldP spid="35872" grpId="0"/>
      <p:bldP spid="358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Simplify.</a:t>
            </a:r>
            <a:endParaRPr lang="en-US" altLang="en-US" sz="2400" dirty="0">
              <a:latin typeface="Times" pitchFamily="18" charset="0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631825" y="1981200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C.</a:t>
            </a:r>
          </a:p>
        </p:txBody>
      </p:sp>
      <p:pic>
        <p:nvPicPr>
          <p:cNvPr id="36874" name="Picture 10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008188"/>
            <a:ext cx="1485900" cy="438150"/>
          </a:xfrm>
          <a:prstGeom prst="rect">
            <a:avLst/>
          </a:prstGeom>
          <a:noFill/>
        </p:spPr>
      </p:pic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204913" y="2484438"/>
            <a:ext cx="1752600" cy="885825"/>
            <a:chOff x="759" y="1565"/>
            <a:chExt cx="1104" cy="558"/>
          </a:xfrm>
        </p:grpSpPr>
        <p:pic>
          <p:nvPicPr>
            <p:cNvPr id="36876" name="Picture 12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8" y="1565"/>
              <a:ext cx="894" cy="276"/>
            </a:xfrm>
            <a:prstGeom prst="rect">
              <a:avLst/>
            </a:prstGeom>
            <a:noFill/>
          </p:spPr>
        </p:pic>
        <p:pic>
          <p:nvPicPr>
            <p:cNvPr id="36878" name="Picture 14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9" y="1847"/>
              <a:ext cx="1104" cy="276"/>
            </a:xfrm>
            <a:prstGeom prst="rect">
              <a:avLst/>
            </a:prstGeom>
            <a:noFill/>
          </p:spPr>
        </p:pic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109663" y="3367088"/>
            <a:ext cx="1004887" cy="833437"/>
            <a:chOff x="699" y="2121"/>
            <a:chExt cx="633" cy="525"/>
          </a:xfrm>
        </p:grpSpPr>
        <p:pic>
          <p:nvPicPr>
            <p:cNvPr id="36879" name="Picture 15" descr="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2" y="2121"/>
              <a:ext cx="630" cy="276"/>
            </a:xfrm>
            <a:prstGeom prst="rect">
              <a:avLst/>
            </a:prstGeom>
            <a:noFill/>
          </p:spPr>
        </p:pic>
        <p:pic>
          <p:nvPicPr>
            <p:cNvPr id="36880" name="Picture 16" descr="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99" y="2370"/>
              <a:ext cx="486" cy="276"/>
            </a:xfrm>
            <a:prstGeom prst="rect">
              <a:avLst/>
            </a:prstGeom>
            <a:noFill/>
          </p:spPr>
        </p:pic>
      </p:grpSp>
      <p:pic>
        <p:nvPicPr>
          <p:cNvPr id="36881" name="Picture 17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09663" y="4210050"/>
            <a:ext cx="1638300" cy="438150"/>
          </a:xfrm>
          <a:prstGeom prst="rect">
            <a:avLst/>
          </a:prstGeom>
          <a:noFill/>
        </p:spPr>
      </p:pic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638175" y="4191000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D.</a:t>
            </a:r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1081088" y="4591050"/>
            <a:ext cx="1990725" cy="895350"/>
            <a:chOff x="681" y="2892"/>
            <a:chExt cx="1254" cy="564"/>
          </a:xfrm>
        </p:grpSpPr>
        <p:pic>
          <p:nvPicPr>
            <p:cNvPr id="36883" name="Picture 19" descr="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81" y="3180"/>
              <a:ext cx="1254" cy="276"/>
            </a:xfrm>
            <a:prstGeom prst="rect">
              <a:avLst/>
            </a:prstGeom>
            <a:noFill/>
          </p:spPr>
        </p:pic>
        <p:pic>
          <p:nvPicPr>
            <p:cNvPr id="36885" name="Picture 21" descr="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90" y="2892"/>
              <a:ext cx="1056" cy="276"/>
            </a:xfrm>
            <a:prstGeom prst="rect">
              <a:avLst/>
            </a:prstGeom>
            <a:noFill/>
          </p:spPr>
        </p:pic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090613" y="5486400"/>
            <a:ext cx="1266825" cy="838200"/>
            <a:chOff x="687" y="3456"/>
            <a:chExt cx="798" cy="528"/>
          </a:xfrm>
        </p:grpSpPr>
        <p:pic>
          <p:nvPicPr>
            <p:cNvPr id="36886" name="Picture 22" descr="1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87" y="3456"/>
              <a:ext cx="798" cy="276"/>
            </a:xfrm>
            <a:prstGeom prst="rect">
              <a:avLst/>
            </a:prstGeom>
            <a:noFill/>
          </p:spPr>
        </p:pic>
        <p:sp>
          <p:nvSpPr>
            <p:cNvPr id="36887" name="Text Box 23"/>
            <p:cNvSpPr txBox="1">
              <a:spLocks noChangeArrowheads="1"/>
            </p:cNvSpPr>
            <p:nvPr/>
          </p:nvSpPr>
          <p:spPr bwMode="auto">
            <a:xfrm>
              <a:off x="699" y="3696"/>
              <a:ext cx="2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Verdana" pitchFamily="34" charset="0"/>
                </a:rPr>
                <a:t>1</a:t>
              </a:r>
            </a:p>
          </p:txBody>
        </p:sp>
      </p:grp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3643313" y="2209800"/>
            <a:ext cx="5235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Group powers with the same base together.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3643313" y="3124200"/>
            <a:ext cx="5121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Add the exponents of powers with the same base.</a:t>
            </a:r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3643313" y="4648200"/>
            <a:ext cx="5486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Group the positive exponents and add since they have the same base</a:t>
            </a: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3643313" y="5715000"/>
            <a:ext cx="2760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Add the like bases.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685800" y="304800"/>
            <a:ext cx="5791200" cy="914400"/>
          </a:xfrm>
        </p:spPr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9" grpId="0"/>
      <p:bldP spid="36890" grpId="0"/>
      <p:bldP spid="36892" grpId="0"/>
      <p:bldP spid="368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09600" y="1917700"/>
            <a:ext cx="7924800" cy="1968500"/>
            <a:chOff x="240" y="1296"/>
            <a:chExt cx="4992" cy="1456"/>
          </a:xfrm>
        </p:grpSpPr>
        <p:sp>
          <p:nvSpPr>
            <p:cNvPr id="37894" name="Text Box 6"/>
            <p:cNvSpPr txBox="1">
              <a:spLocks noChangeArrowheads="1"/>
            </p:cNvSpPr>
            <p:nvPr/>
          </p:nvSpPr>
          <p:spPr bwMode="auto">
            <a:xfrm>
              <a:off x="244" y="1588"/>
              <a:ext cx="4988" cy="1164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Verdana" pitchFamily="34" charset="0"/>
                </a:rPr>
                <a:t>A number or variable written without an exponent actually has an exponent of 1.</a:t>
              </a:r>
            </a:p>
            <a:p>
              <a:pPr eaLnBrk="0" hangingPunct="0">
                <a:spcBef>
                  <a:spcPct val="50000"/>
                </a:spcBef>
              </a:pPr>
              <a:endParaRPr lang="en-US" sz="2400">
                <a:latin typeface="Verdana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endParaRPr lang="en-US" sz="800">
                <a:latin typeface="Verdana" pitchFamily="34" charset="0"/>
              </a:endParaRPr>
            </a:p>
          </p:txBody>
        </p:sp>
        <p:sp>
          <p:nvSpPr>
            <p:cNvPr id="37895" name="Text Box 7"/>
            <p:cNvSpPr txBox="1">
              <a:spLocks noChangeArrowheads="1"/>
            </p:cNvSpPr>
            <p:nvPr/>
          </p:nvSpPr>
          <p:spPr bwMode="auto">
            <a:xfrm>
              <a:off x="240" y="1296"/>
              <a:ext cx="1550" cy="338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chemeClr val="bg1"/>
                  </a:solidFill>
                  <a:latin typeface="Verdana" pitchFamily="34" charset="0"/>
                </a:rPr>
                <a:t>Remember!</a:t>
              </a:r>
              <a:endParaRPr lang="en-US" sz="2400" b="1">
                <a:latin typeface="Verdana" pitchFamily="34" charset="0"/>
              </a:endParaRPr>
            </a:p>
          </p:txBody>
        </p:sp>
        <p:sp>
          <p:nvSpPr>
            <p:cNvPr id="37897" name="Text Box 9"/>
            <p:cNvSpPr txBox="1">
              <a:spLocks noChangeArrowheads="1"/>
            </p:cNvSpPr>
            <p:nvPr/>
          </p:nvSpPr>
          <p:spPr bwMode="auto">
            <a:xfrm>
              <a:off x="1862" y="2132"/>
              <a:ext cx="978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Verdana" pitchFamily="34" charset="0"/>
                </a:rPr>
                <a:t>10 = 10</a:t>
              </a:r>
              <a:r>
                <a:rPr lang="en-US" sz="2400" baseline="30000">
                  <a:latin typeface="Verdana" pitchFamily="34" charset="0"/>
                </a:rPr>
                <a:t>1</a:t>
              </a:r>
            </a:p>
          </p:txBody>
        </p:sp>
        <p:sp>
          <p:nvSpPr>
            <p:cNvPr id="37898" name="Text Box 10"/>
            <p:cNvSpPr txBox="1">
              <a:spLocks noChangeArrowheads="1"/>
            </p:cNvSpPr>
            <p:nvPr/>
          </p:nvSpPr>
          <p:spPr bwMode="auto">
            <a:xfrm>
              <a:off x="1988" y="2399"/>
              <a:ext cx="716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Verdana" pitchFamily="34" charset="0"/>
                </a:rPr>
                <a:t>y = y</a:t>
              </a:r>
              <a:r>
                <a:rPr lang="en-US" sz="2400" baseline="30000">
                  <a:latin typeface="Verdana" pitchFamily="34" charset="0"/>
                </a:rPr>
                <a:t>1</a:t>
              </a:r>
              <a:endParaRPr lang="en-US" sz="2400" i="1" baseline="30000">
                <a:latin typeface="Verdana" pitchFamily="34" charset="0"/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3048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a.  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304800" y="1447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Verdana" pitchFamily="34" charset="0"/>
              </a:rPr>
              <a:t>Simplify.</a:t>
            </a:r>
            <a:endParaRPr lang="en-US" altLang="en-US" sz="2400" dirty="0">
              <a:latin typeface="Times" pitchFamily="18" charset="0"/>
            </a:endParaRPr>
          </a:p>
        </p:txBody>
      </p:sp>
      <p:pic>
        <p:nvPicPr>
          <p:cNvPr id="38925" name="Picture 13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66900"/>
            <a:ext cx="857250" cy="438150"/>
          </a:xfrm>
          <a:prstGeom prst="rect">
            <a:avLst/>
          </a:prstGeom>
          <a:noFill/>
        </p:spPr>
      </p:pic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838200" y="2305050"/>
            <a:ext cx="857250" cy="1352550"/>
            <a:chOff x="528" y="1452"/>
            <a:chExt cx="540" cy="852"/>
          </a:xfrm>
        </p:grpSpPr>
        <p:pic>
          <p:nvPicPr>
            <p:cNvPr id="38928" name="Picture 16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" y="1452"/>
              <a:ext cx="540" cy="276"/>
            </a:xfrm>
            <a:prstGeom prst="rect">
              <a:avLst/>
            </a:prstGeom>
            <a:noFill/>
          </p:spPr>
        </p:pic>
        <p:pic>
          <p:nvPicPr>
            <p:cNvPr id="38929" name="Picture 17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3" y="1776"/>
              <a:ext cx="408" cy="240"/>
            </a:xfrm>
            <a:prstGeom prst="rect">
              <a:avLst/>
            </a:prstGeom>
            <a:noFill/>
          </p:spPr>
        </p:pic>
        <p:pic>
          <p:nvPicPr>
            <p:cNvPr id="38930" name="Picture 18" descr="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28" y="2064"/>
              <a:ext cx="276" cy="240"/>
            </a:xfrm>
            <a:prstGeom prst="rect">
              <a:avLst/>
            </a:prstGeom>
            <a:noFill/>
          </p:spPr>
        </p:pic>
      </p:grp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3756025" y="2438400"/>
            <a:ext cx="53117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Since the powers have the same base, keep the base and add the exponents.</a:t>
            </a: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304800" y="3733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b.  </a:t>
            </a:r>
          </a:p>
        </p:txBody>
      </p:sp>
      <p:pic>
        <p:nvPicPr>
          <p:cNvPr id="38942" name="Picture 30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3752850"/>
            <a:ext cx="2057400" cy="438150"/>
          </a:xfrm>
          <a:prstGeom prst="rect">
            <a:avLst/>
          </a:prstGeom>
          <a:noFill/>
        </p:spPr>
      </p:pic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814388" y="4286250"/>
            <a:ext cx="2524125" cy="971550"/>
            <a:chOff x="513" y="2700"/>
            <a:chExt cx="1590" cy="612"/>
          </a:xfrm>
        </p:grpSpPr>
        <p:pic>
          <p:nvPicPr>
            <p:cNvPr id="38941" name="Picture 29" descr="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22" y="2700"/>
              <a:ext cx="1284" cy="276"/>
            </a:xfrm>
            <a:prstGeom prst="rect">
              <a:avLst/>
            </a:prstGeom>
            <a:noFill/>
          </p:spPr>
        </p:pic>
        <p:pic>
          <p:nvPicPr>
            <p:cNvPr id="38944" name="Picture 32" descr="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13" y="3036"/>
              <a:ext cx="1590" cy="276"/>
            </a:xfrm>
            <a:prstGeom prst="rect">
              <a:avLst/>
            </a:prstGeom>
            <a:noFill/>
          </p:spPr>
        </p:pic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828675" y="5429250"/>
            <a:ext cx="1543050" cy="971550"/>
            <a:chOff x="522" y="3420"/>
            <a:chExt cx="972" cy="612"/>
          </a:xfrm>
        </p:grpSpPr>
        <p:pic>
          <p:nvPicPr>
            <p:cNvPr id="38940" name="Picture 28" descr="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22" y="3756"/>
              <a:ext cx="606" cy="276"/>
            </a:xfrm>
            <a:prstGeom prst="rect">
              <a:avLst/>
            </a:prstGeom>
            <a:noFill/>
          </p:spPr>
        </p:pic>
        <p:pic>
          <p:nvPicPr>
            <p:cNvPr id="38946" name="Picture 34" descr="1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22" y="3420"/>
              <a:ext cx="972" cy="276"/>
            </a:xfrm>
            <a:prstGeom prst="rect">
              <a:avLst/>
            </a:prstGeom>
            <a:noFill/>
          </p:spPr>
        </p:pic>
      </p:grpSp>
      <p:sp>
        <p:nvSpPr>
          <p:cNvPr id="38949" name="Text Box 37"/>
          <p:cNvSpPr txBox="1">
            <a:spLocks noChangeArrowheads="1"/>
          </p:cNvSpPr>
          <p:nvPr/>
        </p:nvSpPr>
        <p:spPr bwMode="auto">
          <a:xfrm>
            <a:off x="3756025" y="4283075"/>
            <a:ext cx="5235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Group powers with the same base together.</a:t>
            </a:r>
          </a:p>
        </p:txBody>
      </p:sp>
      <p:sp>
        <p:nvSpPr>
          <p:cNvPr id="38950" name="Text Box 38"/>
          <p:cNvSpPr txBox="1">
            <a:spLocks noChangeArrowheads="1"/>
          </p:cNvSpPr>
          <p:nvPr/>
        </p:nvSpPr>
        <p:spPr bwMode="auto">
          <a:xfrm>
            <a:off x="3756025" y="5349875"/>
            <a:ext cx="5121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Add the exponents of powers with the same base.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685800" y="304800"/>
            <a:ext cx="5791200" cy="9906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1" grpId="0"/>
      <p:bldP spid="38949" grpId="0"/>
      <p:bldP spid="38950" grpId="0"/>
    </p:bldLst>
  </p:timing>
</p:sld>
</file>

<file path=ppt/theme/theme1.xml><?xml version="1.0" encoding="utf-8"?>
<a:theme xmlns:a="http://schemas.openxmlformats.org/drawingml/2006/main" name="Theme249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Theme249</Template>
  <TotalTime>90</TotalTime>
  <Words>1180</Words>
  <Application>Microsoft Office PowerPoint</Application>
  <PresentationFormat>On-screen Show (4:3)</PresentationFormat>
  <Paragraphs>189</Paragraphs>
  <Slides>23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Monotype Sorts</vt:lpstr>
      <vt:lpstr>Symbol</vt:lpstr>
      <vt:lpstr>System</vt:lpstr>
      <vt:lpstr>Times</vt:lpstr>
      <vt:lpstr>Times New Roman</vt:lpstr>
      <vt:lpstr>Verdana</vt:lpstr>
      <vt:lpstr>Theme249</vt:lpstr>
      <vt:lpstr>Multiplying Powers With the Same Base</vt:lpstr>
      <vt:lpstr>Multiplying Powers With the Same Base</vt:lpstr>
      <vt:lpstr>Property: Multiplying Powers</vt:lpstr>
      <vt:lpstr>Example: Multiplying Powers</vt:lpstr>
      <vt:lpstr>Your Turn:</vt:lpstr>
      <vt:lpstr>Example:</vt:lpstr>
      <vt:lpstr>Example:</vt:lpstr>
      <vt:lpstr>PowerPoint Presentation</vt:lpstr>
      <vt:lpstr>Your Turn:</vt:lpstr>
      <vt:lpstr>Your Turn:</vt:lpstr>
      <vt:lpstr>Your Turn:</vt:lpstr>
      <vt:lpstr>Example: Multiplying Powers in Algebraic Expressions</vt:lpstr>
      <vt:lpstr>PowerPoint Presentation</vt:lpstr>
      <vt:lpstr>Your Turn:</vt:lpstr>
      <vt:lpstr>PowerPoint Presentation</vt:lpstr>
      <vt:lpstr>Multiplying Numbers in Scientific Notation</vt:lpstr>
      <vt:lpstr>Example: Multiplying Using Scientific Notation</vt:lpstr>
      <vt:lpstr>Your Turn:</vt:lpstr>
      <vt:lpstr>PowerPoint Presentation</vt:lpstr>
      <vt:lpstr>Example: Application</vt:lpstr>
      <vt:lpstr>Your Turn:</vt:lpstr>
      <vt:lpstr>Joke Time</vt:lpstr>
      <vt:lpstr>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Powers With the Same Base</dc:title>
  <dc:creator>Bill</dc:creator>
  <cp:lastModifiedBy>Chad Montgomery</cp:lastModifiedBy>
  <cp:revision>11</cp:revision>
  <dcterms:created xsi:type="dcterms:W3CDTF">2012-11-07T22:23:45Z</dcterms:created>
  <dcterms:modified xsi:type="dcterms:W3CDTF">2020-12-11T21:20:19Z</dcterms:modified>
</cp:coreProperties>
</file>