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3" r:id="rId3"/>
    <p:sldId id="259" r:id="rId4"/>
    <p:sldId id="269" r:id="rId5"/>
    <p:sldId id="262" r:id="rId6"/>
    <p:sldId id="266" r:id="rId7"/>
    <p:sldId id="260" r:id="rId8"/>
    <p:sldId id="271" r:id="rId9"/>
    <p:sldId id="261" r:id="rId10"/>
    <p:sldId id="267" r:id="rId11"/>
    <p:sldId id="265" r:id="rId12"/>
    <p:sldId id="272" r:id="rId13"/>
    <p:sldId id="273" r:id="rId14"/>
    <p:sldId id="274" r:id="rId15"/>
    <p:sldId id="275" r:id="rId16"/>
    <p:sldId id="276" r:id="rId17"/>
    <p:sldId id="281" r:id="rId18"/>
    <p:sldId id="282" r:id="rId19"/>
    <p:sldId id="283" r:id="rId20"/>
    <p:sldId id="284" r:id="rId21"/>
    <p:sldId id="270" r:id="rId22"/>
    <p:sldId id="285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54601-90C4-45D7-B435-4D09F32ADDEB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1C740-FAA9-47F8-AC7F-3DCFF8D1C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841FCD-A77D-470C-8C99-1356C486F2B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F4B141-CF05-4748-B10D-CA5E8C49C61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285153-0150-405B-AFDD-91F795B58FD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579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B13C4AD-32E0-4CA4-A390-68AFCC89CAD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5" descr="C:\Users\Bill\Desktop\Desktop\D667B224428B4B59A8B5E3CA3C558CE2[1]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39000" y="0"/>
            <a:ext cx="1731963" cy="17670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Zero and Negative 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4-1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Exponents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an expression with a base of 0 and a negative exponent undefined?</a:t>
            </a:r>
          </a:p>
          <a:p>
            <a:r>
              <a:rPr lang="en-US" dirty="0" smtClean="0"/>
              <a:t>Using 0 as a base with a negative exponent will result in division by zero, which is undefined.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0" y="4724400"/>
          <a:ext cx="33782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3377880" imgH="939600" progId="">
                  <p:embed/>
                </p:oleObj>
              </mc:Choice>
              <mc:Fallback>
                <p:oleObj name="Equation" r:id="rId3" imgW="3377880" imgH="939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724400"/>
                        <a:ext cx="33782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Exponents</a:t>
            </a:r>
            <a:endParaRPr lang="en-US" dirty="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does 2</a:t>
            </a:r>
            <a:r>
              <a:rPr lang="en-US" sz="2800" baseline="30000" dirty="0" smtClean="0">
                <a:solidFill>
                  <a:srgbClr val="CC0000"/>
                </a:solidFill>
              </a:rPr>
              <a:t>-1</a:t>
            </a:r>
            <a:r>
              <a:rPr lang="en-US" sz="2800" dirty="0" smtClean="0"/>
              <a:t> Mean?</a:t>
            </a:r>
            <a:endParaRPr lang="en-US" sz="3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You </a:t>
            </a:r>
            <a:r>
              <a:rPr lang="en-US" sz="2800" dirty="0" smtClean="0">
                <a:solidFill>
                  <a:srgbClr val="FF0000"/>
                </a:solidFill>
                <a:latin typeface="Impact" pitchFamily="34" charset="0"/>
              </a:rPr>
              <a:t>cannot</a:t>
            </a:r>
            <a:r>
              <a:rPr lang="en-US" sz="2800" dirty="0" smtClean="0">
                <a:solidFill>
                  <a:srgbClr val="990099"/>
                </a:solidFill>
              </a:rPr>
              <a:t> </a:t>
            </a:r>
            <a:r>
              <a:rPr lang="en-US" sz="2800" dirty="0" smtClean="0"/>
              <a:t>leave an exponent negative because there is no way to express it’s meaning.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You must make it </a:t>
            </a:r>
            <a:r>
              <a:rPr lang="en-US" sz="2800" dirty="0" smtClean="0">
                <a:solidFill>
                  <a:srgbClr val="FF0000"/>
                </a:solidFill>
                <a:latin typeface="Impact" pitchFamily="34" charset="0"/>
              </a:rPr>
              <a:t>positive</a:t>
            </a:r>
            <a:r>
              <a:rPr lang="en-US" sz="2800" dirty="0" smtClean="0"/>
              <a:t>!</a:t>
            </a:r>
            <a:endParaRPr lang="en-US" dirty="0" smtClean="0"/>
          </a:p>
        </p:txBody>
      </p:sp>
      <p:graphicFrame>
        <p:nvGraphicFramePr>
          <p:cNvPr id="142339" name="Object 3"/>
          <p:cNvGraphicFramePr>
            <a:graphicFrameLocks noChangeAspect="1"/>
          </p:cNvGraphicFramePr>
          <p:nvPr/>
        </p:nvGraphicFramePr>
        <p:xfrm>
          <a:off x="3200400" y="4038601"/>
          <a:ext cx="1962772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533160" imgH="393480" progId="">
                  <p:embed/>
                </p:oleObj>
              </mc:Choice>
              <mc:Fallback>
                <p:oleObj name="Equation" r:id="rId3" imgW="533160" imgH="3934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038601"/>
                        <a:ext cx="1962772" cy="1447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 cap="rnd">
                        <a:solidFill>
                          <a:srgbClr val="990099"/>
                        </a:solidFill>
                        <a:prstDash val="sysDot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715000"/>
            <a:ext cx="8229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algebraic expression is in simplest form when powers with a variable base are written with only positive exponents.</a:t>
            </a:r>
            <a:endParaRPr lang="en-US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uiExpand="1" build="p" autoUpdateAnimBg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09600" y="1631950"/>
            <a:ext cx="61221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One cup is 2</a:t>
            </a:r>
            <a:r>
              <a:rPr lang="en-US" sz="2400" baseline="30000" dirty="0"/>
              <a:t>–4</a:t>
            </a:r>
            <a:r>
              <a:rPr lang="en-US" sz="2400" dirty="0"/>
              <a:t> gallons. Simplify this expression.</a:t>
            </a:r>
          </a:p>
        </p:txBody>
      </p:sp>
      <p:pic>
        <p:nvPicPr>
          <p:cNvPr id="36874" name="Picture 10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438400"/>
            <a:ext cx="4048125" cy="781050"/>
          </a:xfrm>
          <a:prstGeom prst="rect">
            <a:avLst/>
          </a:prstGeom>
          <a:noFill/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295400" y="3462338"/>
            <a:ext cx="3914775" cy="733425"/>
            <a:chOff x="816" y="2181"/>
            <a:chExt cx="2466" cy="462"/>
          </a:xfrm>
        </p:grpSpPr>
        <p:pic>
          <p:nvPicPr>
            <p:cNvPr id="36872" name="Picture 8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" y="2304"/>
              <a:ext cx="288" cy="222"/>
            </a:xfrm>
            <a:prstGeom prst="rect">
              <a:avLst/>
            </a:prstGeom>
            <a:noFill/>
          </p:spPr>
        </p:pic>
        <p:sp>
          <p:nvSpPr>
            <p:cNvPr id="36875" name="Text Box 11"/>
            <p:cNvSpPr txBox="1">
              <a:spLocks noChangeArrowheads="1"/>
            </p:cNvSpPr>
            <p:nvPr/>
          </p:nvSpPr>
          <p:spPr bwMode="auto">
            <a:xfrm>
              <a:off x="1104" y="2276"/>
              <a:ext cx="142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/>
                <a:t>cup is equal to</a:t>
              </a:r>
            </a:p>
          </p:txBody>
        </p:sp>
        <p:pic>
          <p:nvPicPr>
            <p:cNvPr id="36878" name="Picture 14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22" y="2181"/>
              <a:ext cx="660" cy="462"/>
            </a:xfrm>
            <a:prstGeom prst="rect">
              <a:avLst/>
            </a:prstGeom>
            <a:noFill/>
          </p:spPr>
        </p:pic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838200"/>
          </a:xfrm>
        </p:spPr>
        <p:txBody>
          <a:bodyPr/>
          <a:lstStyle/>
          <a:p>
            <a:r>
              <a:rPr lang="en-US" dirty="0" smtClean="0"/>
              <a:t>Example: Application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A sand fly may have a wingspan up to 5</a:t>
            </a:r>
            <a:r>
              <a:rPr lang="en-US" sz="2400" baseline="30000" dirty="0"/>
              <a:t>–3</a:t>
            </a:r>
            <a:r>
              <a:rPr lang="en-US" sz="2400" dirty="0"/>
              <a:t> m. Simplify this expression.</a:t>
            </a:r>
          </a:p>
        </p:txBody>
      </p:sp>
      <p:pic>
        <p:nvPicPr>
          <p:cNvPr id="51209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819400"/>
            <a:ext cx="3752850" cy="733425"/>
          </a:xfrm>
          <a:prstGeom prst="rect">
            <a:avLst/>
          </a:prstGeom>
          <a:noFill/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90600" y="3838575"/>
            <a:ext cx="3762375" cy="733425"/>
            <a:chOff x="720" y="2388"/>
            <a:chExt cx="2370" cy="462"/>
          </a:xfrm>
        </p:grpSpPr>
        <p:sp>
          <p:nvSpPr>
            <p:cNvPr id="51207" name="Text Box 7"/>
            <p:cNvSpPr txBox="1">
              <a:spLocks noChangeArrowheads="1"/>
            </p:cNvSpPr>
            <p:nvPr/>
          </p:nvSpPr>
          <p:spPr bwMode="auto">
            <a:xfrm>
              <a:off x="720" y="2486"/>
              <a:ext cx="15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/>
                <a:t>5</a:t>
              </a:r>
              <a:r>
                <a:rPr lang="en-US" sz="2800" baseline="30000" dirty="0"/>
                <a:t>-3</a:t>
              </a:r>
              <a:r>
                <a:rPr lang="en-US" dirty="0"/>
                <a:t> </a:t>
              </a:r>
              <a:r>
                <a:rPr lang="en-US" sz="2800" dirty="0"/>
                <a:t>m is equal to</a:t>
              </a:r>
            </a:p>
          </p:txBody>
        </p:sp>
        <p:pic>
          <p:nvPicPr>
            <p:cNvPr id="51210" name="Picture 10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18" y="2388"/>
              <a:ext cx="672" cy="462"/>
            </a:xfrm>
            <a:prstGeom prst="rect">
              <a:avLst/>
            </a:prstGeom>
            <a:noFill/>
          </p:spPr>
        </p:pic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8382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860425" y="1447800"/>
            <a:ext cx="1806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Simplify.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898525" y="1981200"/>
            <a:ext cx="9204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A. 4</a:t>
            </a:r>
            <a:r>
              <a:rPr lang="en-US" sz="2400" b="1" baseline="30000" dirty="0"/>
              <a:t>–3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885825" y="3048000"/>
            <a:ext cx="800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B. 7</a:t>
            </a:r>
            <a:r>
              <a:rPr lang="en-US" sz="2400" b="1" baseline="30000" dirty="0"/>
              <a:t>0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1347788" y="3448050"/>
            <a:ext cx="9156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7º = </a:t>
            </a:r>
            <a:r>
              <a:rPr lang="en-US" sz="2400" dirty="0">
                <a:solidFill>
                  <a:srgbClr val="FF0000"/>
                </a:solidFill>
              </a:rPr>
              <a:t>1</a:t>
            </a:r>
            <a:endParaRPr lang="en-US" sz="2400" dirty="0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2895600" y="3276600"/>
            <a:ext cx="586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indent="-347663"/>
            <a:r>
              <a:rPr lang="en-US" sz="2000" i="1" dirty="0">
                <a:solidFill>
                  <a:srgbClr val="3333FF"/>
                </a:solidFill>
                <a:latin typeface="Arial" charset="0"/>
                <a:cs typeface="Arial" charset="0"/>
              </a:rPr>
              <a:t>Any nonzero number raised to the zero power is 1.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900113" y="4114800"/>
            <a:ext cx="2605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C. (–5)</a:t>
            </a:r>
            <a:r>
              <a:rPr lang="en-US" sz="2400" b="1" baseline="30000" dirty="0"/>
              <a:t>–4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885825" y="5334000"/>
            <a:ext cx="10743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D. –5</a:t>
            </a:r>
            <a:r>
              <a:rPr lang="en-US" sz="2400" b="1" baseline="30000" dirty="0"/>
              <a:t>–4</a:t>
            </a:r>
            <a:endParaRPr lang="en-US" sz="2400" b="1" dirty="0"/>
          </a:p>
        </p:txBody>
      </p:sp>
      <p:pic>
        <p:nvPicPr>
          <p:cNvPr id="37917" name="Picture 2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2343150"/>
            <a:ext cx="3676650" cy="781050"/>
          </a:xfrm>
          <a:prstGeom prst="rect">
            <a:avLst/>
          </a:prstGeom>
          <a:noFill/>
        </p:spPr>
      </p:pic>
      <p:pic>
        <p:nvPicPr>
          <p:cNvPr id="37918" name="Picture 3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3513" y="4543425"/>
            <a:ext cx="6115050" cy="885825"/>
          </a:xfrm>
          <a:prstGeom prst="rect">
            <a:avLst/>
          </a:prstGeom>
          <a:noFill/>
        </p:spPr>
      </p:pic>
      <p:pic>
        <p:nvPicPr>
          <p:cNvPr id="37919" name="Picture 3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5772150"/>
            <a:ext cx="5048250" cy="781050"/>
          </a:xfrm>
          <a:prstGeom prst="rect">
            <a:avLst/>
          </a:prstGeom>
          <a:noFill/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90600"/>
          </a:xfrm>
        </p:spPr>
        <p:txBody>
          <a:bodyPr/>
          <a:lstStyle/>
          <a:p>
            <a:r>
              <a:rPr lang="en-US" sz="3600" dirty="0" smtClean="0"/>
              <a:t>Example: Zero &amp; Negative Exponents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6" grpId="0"/>
      <p:bldP spid="379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8500" y="1871663"/>
            <a:ext cx="7848600" cy="2276476"/>
            <a:chOff x="242" y="699"/>
            <a:chExt cx="4944" cy="1434"/>
          </a:xfrm>
        </p:grpSpPr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242" y="1014"/>
              <a:ext cx="4944" cy="1119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lnSpc>
                  <a:spcPct val="135000"/>
                </a:lnSpc>
                <a:spcBef>
                  <a:spcPct val="50000"/>
                </a:spcBef>
              </a:pPr>
              <a:r>
                <a:rPr lang="en-US" altLang="en-US" sz="2800" dirty="0"/>
                <a:t>In (–3)</a:t>
              </a:r>
              <a:r>
                <a:rPr lang="en-US" altLang="en-US" sz="2800" baseline="30000" dirty="0"/>
                <a:t>–4</a:t>
              </a:r>
              <a:r>
                <a:rPr lang="en-US" altLang="en-US" sz="2800" dirty="0"/>
                <a:t>, the base is negative because the negative sign is inside the parentheses. In –3</a:t>
              </a:r>
              <a:r>
                <a:rPr lang="en-US" altLang="en-US" sz="2800" baseline="30000" dirty="0"/>
                <a:t>–4</a:t>
              </a:r>
              <a:r>
                <a:rPr lang="en-US" altLang="en-US" sz="2800" dirty="0"/>
                <a:t> the base (3) is positive. </a:t>
              </a:r>
            </a:p>
          </p:txBody>
        </p:sp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257" y="699"/>
              <a:ext cx="897" cy="330"/>
            </a:xfrm>
            <a:prstGeom prst="rect">
              <a:avLst/>
            </a:prstGeom>
            <a:solidFill>
              <a:srgbClr val="FF000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FFFF00"/>
                  </a:solidFill>
                </a:rPr>
                <a:t>Caution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685800" y="1295400"/>
            <a:ext cx="1958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Simplify.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203325" y="1752600"/>
            <a:ext cx="2149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/>
              <a:t>a. 10</a:t>
            </a:r>
            <a:r>
              <a:rPr lang="en-US" sz="2400" b="1" baseline="30000" dirty="0"/>
              <a:t>–4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1185863" y="2952750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b. (–2)</a:t>
            </a:r>
            <a:r>
              <a:rPr lang="en-US" sz="2400" b="1" baseline="30000" dirty="0"/>
              <a:t>–4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1219200" y="4229100"/>
            <a:ext cx="11929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c. (–2)</a:t>
            </a:r>
            <a:r>
              <a:rPr lang="en-US" sz="2400" b="1" baseline="30000" dirty="0"/>
              <a:t>–5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219200" y="5410200"/>
            <a:ext cx="1023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d. –2</a:t>
            </a:r>
            <a:r>
              <a:rPr lang="en-US" sz="2400" b="1" baseline="30000" dirty="0"/>
              <a:t>–5</a:t>
            </a:r>
          </a:p>
        </p:txBody>
      </p:sp>
      <p:pic>
        <p:nvPicPr>
          <p:cNvPr id="39954" name="Picture 18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2113" y="4648200"/>
            <a:ext cx="6562725" cy="885825"/>
          </a:xfrm>
          <a:prstGeom prst="rect">
            <a:avLst/>
          </a:prstGeom>
          <a:noFill/>
        </p:spPr>
      </p:pic>
      <p:pic>
        <p:nvPicPr>
          <p:cNvPr id="39955" name="Picture 19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757863"/>
            <a:ext cx="5305425" cy="781050"/>
          </a:xfrm>
          <a:prstGeom prst="rect">
            <a:avLst/>
          </a:prstGeom>
          <a:noFill/>
        </p:spPr>
      </p:pic>
      <p:pic>
        <p:nvPicPr>
          <p:cNvPr id="39957" name="Picture 2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5925" y="3381375"/>
            <a:ext cx="5953125" cy="885825"/>
          </a:xfrm>
          <a:prstGeom prst="rect">
            <a:avLst/>
          </a:prstGeom>
          <a:noFill/>
        </p:spPr>
      </p:pic>
      <p:pic>
        <p:nvPicPr>
          <p:cNvPr id="39958" name="Picture 22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2190750"/>
            <a:ext cx="5648325" cy="781050"/>
          </a:xfrm>
          <a:prstGeom prst="rect">
            <a:avLst/>
          </a:prstGeom>
          <a:noFill/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10668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28600" y="1447800"/>
            <a:ext cx="7086600" cy="1162050"/>
            <a:chOff x="480" y="624"/>
            <a:chExt cx="5280" cy="732"/>
          </a:xfrm>
        </p:grpSpPr>
        <p:sp>
          <p:nvSpPr>
            <p:cNvPr id="45061" name="Text Box 5"/>
            <p:cNvSpPr txBox="1">
              <a:spLocks noChangeArrowheads="1"/>
            </p:cNvSpPr>
            <p:nvPr/>
          </p:nvSpPr>
          <p:spPr bwMode="auto">
            <a:xfrm>
              <a:off x="480" y="624"/>
              <a:ext cx="5280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r>
                <a:rPr lang="en-US" sz="2400" dirty="0"/>
                <a:t>What if you have an expression with a negative exponent in a denominator, such </a:t>
              </a:r>
              <a:r>
                <a:rPr lang="en-US" sz="2400" dirty="0" smtClean="0"/>
                <a:t>as        </a:t>
              </a:r>
              <a:r>
                <a:rPr lang="en-US" sz="2400" dirty="0"/>
                <a:t>?</a:t>
              </a:r>
            </a:p>
          </p:txBody>
        </p:sp>
        <p:pic>
          <p:nvPicPr>
            <p:cNvPr id="45062" name="Picture 6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30" y="912"/>
              <a:ext cx="342" cy="444"/>
            </a:xfrm>
            <a:prstGeom prst="rect">
              <a:avLst/>
            </a:prstGeom>
            <a:noFill/>
          </p:spPr>
        </p:pic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524000" y="2590800"/>
            <a:ext cx="3219450" cy="742950"/>
            <a:chOff x="960" y="1728"/>
            <a:chExt cx="2028" cy="468"/>
          </a:xfrm>
        </p:grpSpPr>
        <p:pic>
          <p:nvPicPr>
            <p:cNvPr id="45065" name="Picture 9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1728"/>
              <a:ext cx="2028" cy="468"/>
            </a:xfrm>
            <a:prstGeom prst="rect">
              <a:avLst/>
            </a:prstGeom>
            <a:noFill/>
          </p:spPr>
        </p:pic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>
              <a:off x="1872" y="1785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or</a:t>
              </a:r>
            </a:p>
          </p:txBody>
        </p:sp>
      </p:grp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5432425" y="2743200"/>
            <a:ext cx="3711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</a:rPr>
              <a:t>Definition of a negative exponent.</a:t>
            </a:r>
          </a:p>
        </p:txBody>
      </p:sp>
      <p:pic>
        <p:nvPicPr>
          <p:cNvPr id="45071" name="Picture 1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352800"/>
            <a:ext cx="2000250" cy="742950"/>
          </a:xfrm>
          <a:prstGeom prst="rect">
            <a:avLst/>
          </a:prstGeom>
          <a:noFill/>
        </p:spPr>
      </p:pic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5432425" y="3429000"/>
            <a:ext cx="3711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</a:rPr>
              <a:t>Substitute –8 for n.</a:t>
            </a:r>
          </a:p>
        </p:txBody>
      </p:sp>
      <p:pic>
        <p:nvPicPr>
          <p:cNvPr id="45075" name="Picture 19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4267200"/>
            <a:ext cx="666750" cy="352425"/>
          </a:xfrm>
          <a:prstGeom prst="rect">
            <a:avLst/>
          </a:prstGeom>
          <a:noFill/>
        </p:spPr>
      </p:pic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5432425" y="4038600"/>
            <a:ext cx="37115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</a:rPr>
              <a:t>Simplify the exponent on the right side.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381000" y="4876800"/>
            <a:ext cx="853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 if a base with a negative exponent is in a denominator, it is equivalent to the same base with the opposite (positive) exponent in the numerator.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381000" y="4724400"/>
            <a:ext cx="8458200" cy="160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457200" y="5791200"/>
            <a:ext cx="838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An expression that contains negative or zero exponents is not considered to be simplified. Expressions should be rewritten with only positive exponents.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90600"/>
          </a:xfrm>
        </p:spPr>
        <p:txBody>
          <a:bodyPr/>
          <a:lstStyle/>
          <a:p>
            <a:r>
              <a:rPr lang="en-US" sz="4000" dirty="0" smtClean="0"/>
              <a:t>More Negative Exponents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8" grpId="0"/>
      <p:bldP spid="45072" grpId="0"/>
      <p:bldP spid="45076" grpId="0"/>
      <p:bldP spid="45078" grpId="0"/>
      <p:bldP spid="45081" grpId="0" animBg="1"/>
      <p:bldP spid="450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04800" y="1981200"/>
            <a:ext cx="8237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/>
              <a:t>Simplify.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974725" y="2393950"/>
            <a:ext cx="2378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/>
              <a:t>A. 7</a:t>
            </a:r>
            <a:r>
              <a:rPr lang="en-US" sz="2400" b="1" i="1" dirty="0"/>
              <a:t>w</a:t>
            </a:r>
            <a:r>
              <a:rPr lang="en-US" sz="2400" b="1" baseline="30000" dirty="0"/>
              <a:t>–4</a:t>
            </a:r>
          </a:p>
        </p:txBody>
      </p:sp>
      <p:pic>
        <p:nvPicPr>
          <p:cNvPr id="46091" name="Picture 11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2575" y="2971800"/>
            <a:ext cx="2105025" cy="419100"/>
          </a:xfrm>
          <a:prstGeom prst="rect">
            <a:avLst/>
          </a:prstGeom>
          <a:noFill/>
        </p:spPr>
      </p:pic>
      <p:pic>
        <p:nvPicPr>
          <p:cNvPr id="46094" name="Picture 14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5" y="3371850"/>
            <a:ext cx="1228725" cy="742950"/>
          </a:xfrm>
          <a:prstGeom prst="rect">
            <a:avLst/>
          </a:prstGeom>
          <a:noFill/>
        </p:spPr>
      </p:pic>
      <p:pic>
        <p:nvPicPr>
          <p:cNvPr id="46095" name="Picture 1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210050"/>
            <a:ext cx="762000" cy="742950"/>
          </a:xfrm>
          <a:prstGeom prst="rect">
            <a:avLst/>
          </a:prstGeom>
          <a:noFill/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46600" y="2286000"/>
            <a:ext cx="1139825" cy="742950"/>
            <a:chOff x="2864" y="1344"/>
            <a:chExt cx="718" cy="468"/>
          </a:xfrm>
        </p:grpSpPr>
        <p:pic>
          <p:nvPicPr>
            <p:cNvPr id="46097" name="Picture 17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16" y="1344"/>
              <a:ext cx="366" cy="468"/>
            </a:xfrm>
            <a:prstGeom prst="rect">
              <a:avLst/>
            </a:prstGeom>
            <a:noFill/>
          </p:spPr>
        </p:pic>
        <p:sp>
          <p:nvSpPr>
            <p:cNvPr id="46098" name="Text Box 18"/>
            <p:cNvSpPr txBox="1">
              <a:spLocks noChangeArrowheads="1"/>
            </p:cNvSpPr>
            <p:nvPr/>
          </p:nvSpPr>
          <p:spPr bwMode="auto">
            <a:xfrm>
              <a:off x="2864" y="1413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B.</a:t>
              </a:r>
              <a:r>
                <a:rPr lang="en-US" b="1" dirty="0"/>
                <a:t> </a:t>
              </a:r>
            </a:p>
          </p:txBody>
        </p:sp>
      </p:grpSp>
      <p:pic>
        <p:nvPicPr>
          <p:cNvPr id="46103" name="Picture 23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0175" y="3124200"/>
            <a:ext cx="2105025" cy="742950"/>
          </a:xfrm>
          <a:prstGeom prst="rect">
            <a:avLst/>
          </a:prstGeom>
          <a:noFill/>
        </p:spPr>
      </p:pic>
      <p:pic>
        <p:nvPicPr>
          <p:cNvPr id="46104" name="Picture 24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48350" y="4000500"/>
            <a:ext cx="1314450" cy="419100"/>
          </a:xfrm>
          <a:prstGeom prst="rect">
            <a:avLst/>
          </a:prstGeom>
          <a:noFill/>
        </p:spPr>
      </p:pic>
      <p:pic>
        <p:nvPicPr>
          <p:cNvPr id="46105" name="Picture 25" descr="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7400" y="4495800"/>
            <a:ext cx="1009650" cy="361950"/>
          </a:xfrm>
          <a:prstGeom prst="rect">
            <a:avLst/>
          </a:prstGeom>
          <a:noFill/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04800" y="1981200"/>
            <a:ext cx="8237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/>
              <a:t>Simplify.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279525" y="2470150"/>
            <a:ext cx="51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C.</a:t>
            </a:r>
          </a:p>
        </p:txBody>
      </p:sp>
      <p:pic>
        <p:nvPicPr>
          <p:cNvPr id="47112" name="Picture 8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362200"/>
            <a:ext cx="933450" cy="809625"/>
          </a:xfrm>
          <a:prstGeom prst="rect">
            <a:avLst/>
          </a:prstGeom>
          <a:noFill/>
        </p:spPr>
      </p:pic>
      <p:pic>
        <p:nvPicPr>
          <p:cNvPr id="47114" name="Picture 1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6425" y="3486150"/>
            <a:ext cx="2257425" cy="857250"/>
          </a:xfrm>
          <a:prstGeom prst="rect">
            <a:avLst/>
          </a:prstGeom>
          <a:noFill/>
        </p:spPr>
      </p:pic>
      <p:pic>
        <p:nvPicPr>
          <p:cNvPr id="47115" name="Picture 1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600575"/>
            <a:ext cx="1028700" cy="809625"/>
          </a:xfrm>
          <a:prstGeom prst="rect">
            <a:avLst/>
          </a:prstGeom>
          <a:noFill/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762500" y="3505200"/>
            <a:ext cx="4114800" cy="742950"/>
            <a:chOff x="3000" y="2112"/>
            <a:chExt cx="2592" cy="468"/>
          </a:xfrm>
        </p:grpSpPr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4406" y="2196"/>
              <a:ext cx="5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3333FF"/>
                  </a:solidFill>
                  <a:latin typeface="Arial" charset="0"/>
                  <a:cs typeface="Arial" charset="0"/>
                </a:rPr>
                <a:t>and</a:t>
              </a:r>
            </a:p>
          </p:txBody>
        </p:sp>
        <p:pic>
          <p:nvPicPr>
            <p:cNvPr id="47120" name="Picture 16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48" y="2112"/>
              <a:ext cx="744" cy="456"/>
            </a:xfrm>
            <a:prstGeom prst="rect">
              <a:avLst/>
            </a:prstGeom>
            <a:noFill/>
          </p:spPr>
        </p:pic>
        <p:pic>
          <p:nvPicPr>
            <p:cNvPr id="47122" name="Picture 18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00" y="2124"/>
              <a:ext cx="1416" cy="456"/>
            </a:xfrm>
            <a:prstGeom prst="rect">
              <a:avLst/>
            </a:prstGeom>
            <a:noFill/>
          </p:spPr>
        </p:pic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Reciprocals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2286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smtClean="0"/>
              <a:t>When working with negative exponents you need to know what a reciprocal is…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We already covered this earlier in the course so as a quick review…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A reciprocal is a fraction that is inverted and the product is 1.  It looks like this: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038600" y="481488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038600" y="534828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6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410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410200" y="4800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6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657600" y="4343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Original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029200" y="4343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Reciprocal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62000" y="4267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Example: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705600" y="4343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Product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648200" y="5029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cs typeface="Arial" charset="0"/>
              </a:rPr>
              <a:t>●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172200" y="5029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086600" y="502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396240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533400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  <p:bldP spid="10245" grpId="0"/>
      <p:bldP spid="10246" grpId="0"/>
      <p:bldP spid="10247" grpId="0"/>
      <p:bldP spid="10249" grpId="0"/>
      <p:bldP spid="10250" grpId="0"/>
      <p:bldP spid="10251" grpId="0"/>
      <p:bldP spid="10252" grpId="0"/>
      <p:bldP spid="10253" grpId="0"/>
      <p:bldP spid="10254" grpId="0"/>
      <p:bldP spid="10255" grpId="0" animBg="1"/>
      <p:bldP spid="1025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04800" y="1495425"/>
            <a:ext cx="289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/>
              <a:t>Simplify.</a:t>
            </a:r>
            <a:endParaRPr lang="en-US" altLang="en-US" sz="2400" dirty="0">
              <a:latin typeface="Times" charset="0"/>
            </a:endParaRPr>
          </a:p>
        </p:txBody>
      </p:sp>
      <p:pic>
        <p:nvPicPr>
          <p:cNvPr id="48137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409825"/>
            <a:ext cx="2705100" cy="742950"/>
          </a:xfrm>
          <a:prstGeom prst="rect">
            <a:avLst/>
          </a:prstGeom>
          <a:noFill/>
        </p:spPr>
      </p:pic>
      <p:pic>
        <p:nvPicPr>
          <p:cNvPr id="48138" name="Picture 1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3225" y="3095625"/>
            <a:ext cx="781050" cy="742950"/>
          </a:xfrm>
          <a:prstGeom prst="rect">
            <a:avLst/>
          </a:prstGeom>
          <a:noFill/>
        </p:spPr>
      </p:pic>
      <p:pic>
        <p:nvPicPr>
          <p:cNvPr id="48139" name="Picture 1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857625"/>
            <a:ext cx="533400" cy="781050"/>
          </a:xfrm>
          <a:prstGeom prst="rect">
            <a:avLst/>
          </a:prstGeom>
          <a:noFill/>
        </p:spPr>
      </p:pic>
      <p:pic>
        <p:nvPicPr>
          <p:cNvPr id="48141" name="Picture 13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4695825"/>
            <a:ext cx="1695450" cy="857250"/>
          </a:xfrm>
          <a:prstGeom prst="rect">
            <a:avLst/>
          </a:prstGeom>
          <a:noFill/>
        </p:spPr>
      </p:pic>
      <p:pic>
        <p:nvPicPr>
          <p:cNvPr id="48142" name="Picture 14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52663" y="5534025"/>
            <a:ext cx="838200" cy="742950"/>
          </a:xfrm>
          <a:prstGeom prst="rect">
            <a:avLst/>
          </a:prstGeom>
          <a:noFill/>
        </p:spPr>
      </p:pic>
      <p:pic>
        <p:nvPicPr>
          <p:cNvPr id="48143" name="Picture 15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14975" y="3886200"/>
            <a:ext cx="581025" cy="800100"/>
          </a:xfrm>
          <a:prstGeom prst="rect">
            <a:avLst/>
          </a:prstGeom>
          <a:noFill/>
        </p:spPr>
      </p:pic>
      <p:pic>
        <p:nvPicPr>
          <p:cNvPr id="48144" name="Picture 16" descr="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67350" y="4667250"/>
            <a:ext cx="2076450" cy="800100"/>
          </a:xfrm>
          <a:prstGeom prst="rect">
            <a:avLst/>
          </a:prstGeom>
          <a:noFill/>
        </p:spPr>
      </p:pic>
      <p:pic>
        <p:nvPicPr>
          <p:cNvPr id="48146" name="Picture 18" descr="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0" y="5524500"/>
            <a:ext cx="1200150" cy="419100"/>
          </a:xfrm>
          <a:prstGeom prst="rect">
            <a:avLst/>
          </a:prstGeom>
          <a:noFill/>
        </p:spPr>
      </p:pic>
      <p:pic>
        <p:nvPicPr>
          <p:cNvPr id="48147" name="Picture 19" descr="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0" y="6057900"/>
            <a:ext cx="990600" cy="419100"/>
          </a:xfrm>
          <a:prstGeom prst="rect">
            <a:avLst/>
          </a:prstGeom>
          <a:noFill/>
        </p:spPr>
      </p:pic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089025" y="1952625"/>
            <a:ext cx="2644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a. 2</a:t>
            </a:r>
            <a:r>
              <a:rPr lang="en-US" sz="2400" b="1" i="1" dirty="0"/>
              <a:t>r</a:t>
            </a:r>
            <a:r>
              <a:rPr lang="en-US" sz="2400" b="1" baseline="30000" dirty="0"/>
              <a:t>0</a:t>
            </a:r>
            <a:r>
              <a:rPr lang="en-US" sz="2400" b="1" i="1" dirty="0"/>
              <a:t>m</a:t>
            </a:r>
            <a:r>
              <a:rPr lang="en-US" sz="2400" b="1" baseline="30000" dirty="0"/>
              <a:t>–3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1066800" y="4010025"/>
            <a:ext cx="511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b.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4822825" y="4024313"/>
            <a:ext cx="511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c.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051425" y="2700338"/>
            <a:ext cx="2949575" cy="704850"/>
            <a:chOff x="3182" y="1671"/>
            <a:chExt cx="1858" cy="444"/>
          </a:xfrm>
        </p:grpSpPr>
        <p:sp>
          <p:nvSpPr>
            <p:cNvPr id="48152" name="Text Box 24"/>
            <p:cNvSpPr txBox="1">
              <a:spLocks noChangeArrowheads="1"/>
            </p:cNvSpPr>
            <p:nvPr/>
          </p:nvSpPr>
          <p:spPr bwMode="auto">
            <a:xfrm>
              <a:off x="3182" y="1723"/>
              <a:ext cx="18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 dirty="0">
                  <a:solidFill>
                    <a:srgbClr val="3333FF"/>
                  </a:solidFill>
                  <a:latin typeface="Arial" charset="0"/>
                  <a:cs typeface="Arial" charset="0"/>
                </a:rPr>
                <a:t>rº = 1 and               </a:t>
              </a:r>
              <a:r>
                <a:rPr lang="en-US" i="1" dirty="0">
                  <a:solidFill>
                    <a:srgbClr val="3333FF"/>
                  </a:solidFill>
                  <a:latin typeface="Arial" charset="0"/>
                  <a:cs typeface="Arial" charset="0"/>
                </a:rPr>
                <a:t>.        </a:t>
              </a:r>
            </a:p>
          </p:txBody>
        </p:sp>
        <p:pic>
          <p:nvPicPr>
            <p:cNvPr id="48155" name="Picture 27" descr="1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128" y="1671"/>
              <a:ext cx="864" cy="444"/>
            </a:xfrm>
            <a:prstGeom prst="rect">
              <a:avLst/>
            </a:prstGeom>
            <a:noFill/>
          </p:spPr>
        </p:pic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685800" y="381000"/>
            <a:ext cx="5791200" cy="9906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44" name="Picture 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78009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5" descr="foxtro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297377"/>
            <a:ext cx="4876800" cy="156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990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Joke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washes up on tiny beaches?</a:t>
            </a:r>
          </a:p>
          <a:p>
            <a:r>
              <a:rPr lang="en-US" sz="2800" dirty="0" smtClean="0"/>
              <a:t>Microwaves!</a:t>
            </a:r>
          </a:p>
          <a:p>
            <a:endParaRPr lang="en-US" sz="2800" dirty="0" smtClean="0"/>
          </a:p>
          <a:p>
            <a:r>
              <a:rPr lang="en-US" sz="2800" dirty="0" smtClean="0"/>
              <a:t>What’s the best way to carve wood?</a:t>
            </a:r>
          </a:p>
          <a:p>
            <a:r>
              <a:rPr lang="en-US" sz="2800" dirty="0" smtClean="0"/>
              <a:t>Whittle by whittle!</a:t>
            </a:r>
          </a:p>
          <a:p>
            <a:endParaRPr lang="en-US" sz="2800" dirty="0" smtClean="0"/>
          </a:p>
          <a:p>
            <a:r>
              <a:rPr lang="en-US" sz="2800" dirty="0" smtClean="0"/>
              <a:t>What do you do when you see a spaceman?</a:t>
            </a:r>
          </a:p>
          <a:p>
            <a:r>
              <a:rPr lang="en-US" sz="2800" dirty="0" smtClean="0"/>
              <a:t>Park your car, man.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4-1 </a:t>
            </a:r>
            <a:r>
              <a:rPr lang="en-US" dirty="0" smtClean="0"/>
              <a:t>Practice Sheet </a:t>
            </a:r>
            <a:r>
              <a:rPr lang="en-US" dirty="0" smtClean="0"/>
              <a:t>all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3" name="Group 173"/>
          <p:cNvGraphicFramePr>
            <a:graphicFrameLocks noGrp="1"/>
          </p:cNvGraphicFramePr>
          <p:nvPr/>
        </p:nvGraphicFramePr>
        <p:xfrm>
          <a:off x="914400" y="4267200"/>
          <a:ext cx="7848600" cy="1036320"/>
        </p:xfrm>
        <a:graphic>
          <a:graphicData uri="http://schemas.openxmlformats.org/drawingml/2006/table">
            <a:tbl>
              <a:tblPr/>
              <a:tblGrid>
                <a:gridCol w="1277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914400" y="1905000"/>
            <a:ext cx="7407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You have seen positive exponents. Recall that to simplify </a:t>
            </a:r>
            <a:r>
              <a:rPr lang="en-US" sz="2400" dirty="0">
                <a:solidFill>
                  <a:srgbClr val="FF0000"/>
                </a:solidFill>
              </a:rPr>
              <a:t>3</a:t>
            </a:r>
            <a:r>
              <a:rPr lang="en-US" sz="2400" b="1" baseline="30000" dirty="0">
                <a:solidFill>
                  <a:srgbClr val="3333FF"/>
                </a:solidFill>
              </a:rPr>
              <a:t>2</a:t>
            </a:r>
            <a:r>
              <a:rPr lang="en-US" sz="2400" dirty="0"/>
              <a:t>, use </a:t>
            </a:r>
            <a:r>
              <a:rPr lang="en-US" sz="2400" dirty="0">
                <a:solidFill>
                  <a:srgbClr val="FF0000"/>
                </a:solidFill>
              </a:rPr>
              <a:t>3</a:t>
            </a:r>
            <a:r>
              <a:rPr lang="en-US" sz="2400" dirty="0"/>
              <a:t> as a factor </a:t>
            </a:r>
            <a:r>
              <a:rPr lang="en-US" sz="2400" dirty="0">
                <a:solidFill>
                  <a:srgbClr val="3333FF"/>
                </a:solidFill>
              </a:rPr>
              <a:t>2 </a:t>
            </a:r>
            <a:r>
              <a:rPr lang="en-US" sz="2400" dirty="0"/>
              <a:t>times: 3</a:t>
            </a:r>
            <a:r>
              <a:rPr lang="en-US" sz="2400" baseline="30000" dirty="0"/>
              <a:t>2</a:t>
            </a:r>
            <a:r>
              <a:rPr lang="en-US" sz="2400" dirty="0"/>
              <a:t> = 3 </a:t>
            </a:r>
            <a:r>
              <a:rPr lang="en-US" sz="2400" dirty="0">
                <a:sym typeface="Symbol" pitchFamily="18" charset="2"/>
              </a:rPr>
              <a:t> </a:t>
            </a:r>
            <a:r>
              <a:rPr lang="en-US" sz="2400" dirty="0"/>
              <a:t>3 = 9.</a:t>
            </a:r>
            <a:endParaRPr lang="en-US" sz="2800" dirty="0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914400" y="2895600"/>
            <a:ext cx="7826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But what does it mean for an exponent to be negative or 0? You can use a table and look for a pattern to figure it out.</a:t>
            </a:r>
          </a:p>
        </p:txBody>
      </p:sp>
      <p:sp>
        <p:nvSpPr>
          <p:cNvPr id="30784" name="Text Box 64"/>
          <p:cNvSpPr txBox="1">
            <a:spLocks noChangeArrowheads="1"/>
          </p:cNvSpPr>
          <p:nvPr/>
        </p:nvSpPr>
        <p:spPr bwMode="auto">
          <a:xfrm>
            <a:off x="2133600" y="4795838"/>
            <a:ext cx="1044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3125</a:t>
            </a:r>
          </a:p>
        </p:txBody>
      </p:sp>
      <p:sp>
        <p:nvSpPr>
          <p:cNvPr id="30785" name="Text Box 65"/>
          <p:cNvSpPr txBox="1">
            <a:spLocks noChangeArrowheads="1"/>
          </p:cNvSpPr>
          <p:nvPr/>
        </p:nvSpPr>
        <p:spPr bwMode="auto">
          <a:xfrm>
            <a:off x="3084513" y="4786313"/>
            <a:ext cx="815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625</a:t>
            </a:r>
          </a:p>
        </p:txBody>
      </p: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3886200" y="4800600"/>
            <a:ext cx="815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125</a:t>
            </a:r>
          </a:p>
        </p:txBody>
      </p:sp>
      <p:sp>
        <p:nvSpPr>
          <p:cNvPr id="30787" name="Text Box 67"/>
          <p:cNvSpPr txBox="1">
            <a:spLocks noChangeArrowheads="1"/>
          </p:cNvSpPr>
          <p:nvPr/>
        </p:nvSpPr>
        <p:spPr bwMode="auto">
          <a:xfrm>
            <a:off x="4800600" y="4800600"/>
            <a:ext cx="815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25</a:t>
            </a:r>
          </a:p>
        </p:txBody>
      </p:sp>
      <p:sp>
        <p:nvSpPr>
          <p:cNvPr id="30788" name="Text Box 68"/>
          <p:cNvSpPr txBox="1">
            <a:spLocks noChangeArrowheads="1"/>
          </p:cNvSpPr>
          <p:nvPr/>
        </p:nvSpPr>
        <p:spPr bwMode="auto">
          <a:xfrm>
            <a:off x="5715000" y="4800600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</a:p>
        </p:txBody>
      </p:sp>
      <p:sp>
        <p:nvSpPr>
          <p:cNvPr id="30789" name="Text Box 69"/>
          <p:cNvSpPr txBox="1">
            <a:spLocks noChangeArrowheads="1"/>
          </p:cNvSpPr>
          <p:nvPr/>
        </p:nvSpPr>
        <p:spPr bwMode="auto">
          <a:xfrm>
            <a:off x="6496050" y="4862513"/>
            <a:ext cx="38100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pSp>
        <p:nvGrpSpPr>
          <p:cNvPr id="2" name="Group 180"/>
          <p:cNvGrpSpPr>
            <a:grpSpLocks/>
          </p:cNvGrpSpPr>
          <p:nvPr/>
        </p:nvGrpSpPr>
        <p:grpSpPr bwMode="auto">
          <a:xfrm>
            <a:off x="2528888" y="5184778"/>
            <a:ext cx="817562" cy="839788"/>
            <a:chOff x="1593" y="3266"/>
            <a:chExt cx="515" cy="529"/>
          </a:xfrm>
        </p:grpSpPr>
        <p:sp>
          <p:nvSpPr>
            <p:cNvPr id="30796" name="Arc 76"/>
            <p:cNvSpPr>
              <a:spLocks/>
            </p:cNvSpPr>
            <p:nvPr/>
          </p:nvSpPr>
          <p:spPr bwMode="auto">
            <a:xfrm rot="1264871" flipV="1">
              <a:off x="1593" y="3266"/>
              <a:ext cx="515" cy="255"/>
            </a:xfrm>
            <a:custGeom>
              <a:avLst/>
              <a:gdLst>
                <a:gd name="G0" fmla="+- 12263 0 0"/>
                <a:gd name="G1" fmla="+- 21600 0 0"/>
                <a:gd name="G2" fmla="+- 21600 0 0"/>
                <a:gd name="T0" fmla="*/ 0 w 33863"/>
                <a:gd name="T1" fmla="*/ 3818 h 23879"/>
                <a:gd name="T2" fmla="*/ 33742 w 33863"/>
                <a:gd name="T3" fmla="*/ 23879 h 23879"/>
                <a:gd name="T4" fmla="*/ 12263 w 33863"/>
                <a:gd name="T5" fmla="*/ 21600 h 23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863" h="23879" fill="none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2361"/>
                    <a:pt x="33822" y="23122"/>
                    <a:pt x="33742" y="23879"/>
                  </a:cubicBezTo>
                </a:path>
                <a:path w="33863" h="23879" stroke="0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2361"/>
                    <a:pt x="33822" y="23122"/>
                    <a:pt x="33742" y="23879"/>
                  </a:cubicBezTo>
                  <a:lnTo>
                    <a:pt x="1226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97" name="Text Box 77"/>
            <p:cNvSpPr txBox="1">
              <a:spLocks noChangeArrowheads="1"/>
            </p:cNvSpPr>
            <p:nvPr/>
          </p:nvSpPr>
          <p:spPr bwMode="auto">
            <a:xfrm>
              <a:off x="1605" y="3504"/>
              <a:ext cx="3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ym typeface="Symbol" pitchFamily="18" charset="2"/>
                </a:rPr>
                <a:t> </a:t>
              </a:r>
              <a:r>
                <a:rPr lang="en-US" sz="2400" dirty="0"/>
                <a:t>5</a:t>
              </a:r>
            </a:p>
          </p:txBody>
        </p:sp>
      </p:grpSp>
      <p:sp>
        <p:nvSpPr>
          <p:cNvPr id="30864" name="Text Box 144"/>
          <p:cNvSpPr txBox="1">
            <a:spLocks noChangeArrowheads="1"/>
          </p:cNvSpPr>
          <p:nvPr/>
        </p:nvSpPr>
        <p:spPr bwMode="auto">
          <a:xfrm>
            <a:off x="2438400" y="4295775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  <a:r>
              <a:rPr lang="en-US" sz="2400" baseline="30000" dirty="0"/>
              <a:t>5</a:t>
            </a:r>
          </a:p>
        </p:txBody>
      </p:sp>
      <p:sp>
        <p:nvSpPr>
          <p:cNvPr id="30865" name="Text Box 145"/>
          <p:cNvSpPr txBox="1">
            <a:spLocks noChangeArrowheads="1"/>
          </p:cNvSpPr>
          <p:nvPr/>
        </p:nvSpPr>
        <p:spPr bwMode="auto">
          <a:xfrm>
            <a:off x="3243263" y="4310063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  <a:r>
              <a:rPr lang="en-US" sz="2400" baseline="30000" dirty="0"/>
              <a:t>4</a:t>
            </a:r>
          </a:p>
        </p:txBody>
      </p:sp>
      <p:sp>
        <p:nvSpPr>
          <p:cNvPr id="30866" name="Text Box 146"/>
          <p:cNvSpPr txBox="1">
            <a:spLocks noChangeArrowheads="1"/>
          </p:cNvSpPr>
          <p:nvPr/>
        </p:nvSpPr>
        <p:spPr bwMode="auto">
          <a:xfrm>
            <a:off x="4052888" y="4310063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  <a:r>
              <a:rPr lang="en-US" sz="2400" baseline="30000" dirty="0"/>
              <a:t>3</a:t>
            </a:r>
          </a:p>
        </p:txBody>
      </p:sp>
      <p:sp>
        <p:nvSpPr>
          <p:cNvPr id="30867" name="Text Box 147"/>
          <p:cNvSpPr txBox="1">
            <a:spLocks noChangeArrowheads="1"/>
          </p:cNvSpPr>
          <p:nvPr/>
        </p:nvSpPr>
        <p:spPr bwMode="auto">
          <a:xfrm>
            <a:off x="4876800" y="4310063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  <a:r>
              <a:rPr lang="en-US" sz="2400" baseline="30000" dirty="0"/>
              <a:t>2</a:t>
            </a:r>
          </a:p>
        </p:txBody>
      </p:sp>
      <p:sp>
        <p:nvSpPr>
          <p:cNvPr id="30868" name="Text Box 148"/>
          <p:cNvSpPr txBox="1">
            <a:spLocks noChangeArrowheads="1"/>
          </p:cNvSpPr>
          <p:nvPr/>
        </p:nvSpPr>
        <p:spPr bwMode="auto">
          <a:xfrm>
            <a:off x="5715000" y="4329113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  <a:r>
              <a:rPr lang="en-US" sz="2400" baseline="30000" dirty="0"/>
              <a:t>1</a:t>
            </a:r>
          </a:p>
        </p:txBody>
      </p:sp>
      <p:sp>
        <p:nvSpPr>
          <p:cNvPr id="30869" name="Text Box 149"/>
          <p:cNvSpPr txBox="1">
            <a:spLocks noChangeArrowheads="1"/>
          </p:cNvSpPr>
          <p:nvPr/>
        </p:nvSpPr>
        <p:spPr bwMode="auto">
          <a:xfrm>
            <a:off x="7286625" y="4329113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  <a:r>
              <a:rPr lang="en-US" sz="2400" baseline="30000" dirty="0"/>
              <a:t>–1</a:t>
            </a:r>
          </a:p>
        </p:txBody>
      </p:sp>
      <p:sp>
        <p:nvSpPr>
          <p:cNvPr id="30870" name="Text Box 150"/>
          <p:cNvSpPr txBox="1">
            <a:spLocks noChangeArrowheads="1"/>
          </p:cNvSpPr>
          <p:nvPr/>
        </p:nvSpPr>
        <p:spPr bwMode="auto">
          <a:xfrm>
            <a:off x="6477000" y="4329113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  <a:r>
              <a:rPr lang="en-US" sz="2400" baseline="30000" dirty="0"/>
              <a:t>0</a:t>
            </a:r>
          </a:p>
        </p:txBody>
      </p:sp>
      <p:sp>
        <p:nvSpPr>
          <p:cNvPr id="30894" name="Text Box 174"/>
          <p:cNvSpPr txBox="1">
            <a:spLocks noChangeArrowheads="1"/>
          </p:cNvSpPr>
          <p:nvPr/>
        </p:nvSpPr>
        <p:spPr bwMode="auto">
          <a:xfrm>
            <a:off x="8077200" y="4329113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  <a:r>
              <a:rPr lang="en-US" sz="2400" baseline="30000" dirty="0"/>
              <a:t>–2</a:t>
            </a:r>
          </a:p>
        </p:txBody>
      </p:sp>
      <p:sp>
        <p:nvSpPr>
          <p:cNvPr id="30895" name="Text Box 175"/>
          <p:cNvSpPr txBox="1">
            <a:spLocks noChangeArrowheads="1"/>
          </p:cNvSpPr>
          <p:nvPr/>
        </p:nvSpPr>
        <p:spPr bwMode="auto">
          <a:xfrm>
            <a:off x="7315200" y="4876800"/>
            <a:ext cx="3810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30896" name="Text Box 176"/>
          <p:cNvSpPr txBox="1">
            <a:spLocks noChangeArrowheads="1"/>
          </p:cNvSpPr>
          <p:nvPr/>
        </p:nvSpPr>
        <p:spPr bwMode="auto">
          <a:xfrm>
            <a:off x="8229600" y="4876800"/>
            <a:ext cx="3810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pSp>
        <p:nvGrpSpPr>
          <p:cNvPr id="3" name="Group 181"/>
          <p:cNvGrpSpPr>
            <a:grpSpLocks/>
          </p:cNvGrpSpPr>
          <p:nvPr/>
        </p:nvGrpSpPr>
        <p:grpSpPr bwMode="auto">
          <a:xfrm>
            <a:off x="3422650" y="5213353"/>
            <a:ext cx="838200" cy="811213"/>
            <a:chOff x="2156" y="3284"/>
            <a:chExt cx="528" cy="511"/>
          </a:xfrm>
        </p:grpSpPr>
        <p:sp>
          <p:nvSpPr>
            <p:cNvPr id="30795" name="Arc 75"/>
            <p:cNvSpPr>
              <a:spLocks/>
            </p:cNvSpPr>
            <p:nvPr/>
          </p:nvSpPr>
          <p:spPr bwMode="auto">
            <a:xfrm rot="1264871" flipV="1">
              <a:off x="2156" y="3284"/>
              <a:ext cx="528" cy="240"/>
            </a:xfrm>
            <a:custGeom>
              <a:avLst/>
              <a:gdLst>
                <a:gd name="G0" fmla="+- 12263 0 0"/>
                <a:gd name="G1" fmla="+- 21600 0 0"/>
                <a:gd name="G2" fmla="+- 21600 0 0"/>
                <a:gd name="T0" fmla="*/ 0 w 33863"/>
                <a:gd name="T1" fmla="*/ 3818 h 22441"/>
                <a:gd name="T2" fmla="*/ 33847 w 33863"/>
                <a:gd name="T3" fmla="*/ 22441 h 22441"/>
                <a:gd name="T4" fmla="*/ 12263 w 33863"/>
                <a:gd name="T5" fmla="*/ 21600 h 22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863" h="22441" fill="none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</a:path>
                <a:path w="33863" h="22441" stroke="0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  <a:lnTo>
                    <a:pt x="1226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897" name="Text Box 177"/>
            <p:cNvSpPr txBox="1">
              <a:spLocks noChangeArrowheads="1"/>
            </p:cNvSpPr>
            <p:nvPr/>
          </p:nvSpPr>
          <p:spPr bwMode="auto">
            <a:xfrm>
              <a:off x="2160" y="3504"/>
              <a:ext cx="3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ym typeface="Symbol" pitchFamily="18" charset="2"/>
                </a:rPr>
                <a:t> </a:t>
              </a:r>
              <a:r>
                <a:rPr lang="en-US" sz="2400" dirty="0"/>
                <a:t>5</a:t>
              </a:r>
            </a:p>
          </p:txBody>
        </p:sp>
      </p:grp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4267200" y="5200653"/>
            <a:ext cx="833438" cy="823913"/>
            <a:chOff x="2688" y="3276"/>
            <a:chExt cx="525" cy="519"/>
          </a:xfrm>
        </p:grpSpPr>
        <p:sp>
          <p:nvSpPr>
            <p:cNvPr id="30794" name="Arc 74"/>
            <p:cNvSpPr>
              <a:spLocks/>
            </p:cNvSpPr>
            <p:nvPr/>
          </p:nvSpPr>
          <p:spPr bwMode="auto">
            <a:xfrm rot="1264871" flipV="1">
              <a:off x="2733" y="3276"/>
              <a:ext cx="480" cy="240"/>
            </a:xfrm>
            <a:custGeom>
              <a:avLst/>
              <a:gdLst>
                <a:gd name="G0" fmla="+- 12263 0 0"/>
                <a:gd name="G1" fmla="+- 21600 0 0"/>
                <a:gd name="G2" fmla="+- 21600 0 0"/>
                <a:gd name="T0" fmla="*/ 0 w 33863"/>
                <a:gd name="T1" fmla="*/ 3818 h 22441"/>
                <a:gd name="T2" fmla="*/ 33847 w 33863"/>
                <a:gd name="T3" fmla="*/ 22441 h 22441"/>
                <a:gd name="T4" fmla="*/ 12263 w 33863"/>
                <a:gd name="T5" fmla="*/ 21600 h 22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863" h="22441" fill="none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</a:path>
                <a:path w="33863" h="22441" stroke="0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  <a:lnTo>
                    <a:pt x="1226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898" name="Text Box 178"/>
            <p:cNvSpPr txBox="1">
              <a:spLocks noChangeArrowheads="1"/>
            </p:cNvSpPr>
            <p:nvPr/>
          </p:nvSpPr>
          <p:spPr bwMode="auto">
            <a:xfrm>
              <a:off x="2688" y="3504"/>
              <a:ext cx="3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ym typeface="Symbol" pitchFamily="18" charset="2"/>
                </a:rPr>
                <a:t> </a:t>
              </a:r>
              <a:r>
                <a:rPr lang="en-US" sz="2400" dirty="0"/>
                <a:t>5</a:t>
              </a:r>
            </a:p>
          </p:txBody>
        </p:sp>
      </p:grpSp>
      <p:grpSp>
        <p:nvGrpSpPr>
          <p:cNvPr id="5" name="Group 183"/>
          <p:cNvGrpSpPr>
            <a:grpSpLocks/>
          </p:cNvGrpSpPr>
          <p:nvPr/>
        </p:nvGrpSpPr>
        <p:grpSpPr bwMode="auto">
          <a:xfrm>
            <a:off x="5138738" y="5200653"/>
            <a:ext cx="800100" cy="823913"/>
            <a:chOff x="3237" y="3276"/>
            <a:chExt cx="504" cy="519"/>
          </a:xfrm>
        </p:grpSpPr>
        <p:sp>
          <p:nvSpPr>
            <p:cNvPr id="30793" name="Arc 73"/>
            <p:cNvSpPr>
              <a:spLocks/>
            </p:cNvSpPr>
            <p:nvPr/>
          </p:nvSpPr>
          <p:spPr bwMode="auto">
            <a:xfrm rot="1264871" flipV="1">
              <a:off x="3261" y="3276"/>
              <a:ext cx="480" cy="240"/>
            </a:xfrm>
            <a:custGeom>
              <a:avLst/>
              <a:gdLst>
                <a:gd name="G0" fmla="+- 12263 0 0"/>
                <a:gd name="G1" fmla="+- 21600 0 0"/>
                <a:gd name="G2" fmla="+- 21600 0 0"/>
                <a:gd name="T0" fmla="*/ 0 w 33863"/>
                <a:gd name="T1" fmla="*/ 3818 h 22441"/>
                <a:gd name="T2" fmla="*/ 33847 w 33863"/>
                <a:gd name="T3" fmla="*/ 22441 h 22441"/>
                <a:gd name="T4" fmla="*/ 12263 w 33863"/>
                <a:gd name="T5" fmla="*/ 21600 h 22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863" h="22441" fill="none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</a:path>
                <a:path w="33863" h="22441" stroke="0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  <a:lnTo>
                    <a:pt x="1226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899" name="Text Box 179"/>
            <p:cNvSpPr txBox="1">
              <a:spLocks noChangeArrowheads="1"/>
            </p:cNvSpPr>
            <p:nvPr/>
          </p:nvSpPr>
          <p:spPr bwMode="auto">
            <a:xfrm>
              <a:off x="3237" y="3504"/>
              <a:ext cx="3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ym typeface="Symbol" pitchFamily="18" charset="2"/>
                </a:rPr>
                <a:t> </a:t>
              </a:r>
              <a:r>
                <a:rPr lang="en-US" sz="2400" dirty="0"/>
                <a:t>5</a:t>
              </a:r>
            </a:p>
          </p:txBody>
        </p:sp>
      </p:grpSp>
      <p:sp>
        <p:nvSpPr>
          <p:cNvPr id="33" name="Title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Zero and Negative Exponents</a:t>
            </a:r>
            <a:endParaRPr lang="en-US" sz="3600" dirty="0"/>
          </a:p>
        </p:txBody>
      </p:sp>
      <p:sp>
        <p:nvSpPr>
          <p:cNvPr id="34" name="TextBox 33"/>
          <p:cNvSpPr txBox="1"/>
          <p:nvPr/>
        </p:nvSpPr>
        <p:spPr>
          <a:xfrm>
            <a:off x="6477000" y="4800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39000" y="4800600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1/5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77200" y="4800600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1/25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838200" y="5943600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When the exponent decreases by one, the value of the power is divided by 5. Continue the pattern of dividing by 5.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84" grpId="0"/>
      <p:bldP spid="30785" grpId="0"/>
      <p:bldP spid="30786" grpId="0"/>
      <p:bldP spid="30787" grpId="0"/>
      <p:bldP spid="30788" grpId="0"/>
      <p:bldP spid="30789" grpId="0" animBg="1"/>
      <p:bldP spid="30864" grpId="0"/>
      <p:bldP spid="30865" grpId="0"/>
      <p:bldP spid="30866" grpId="0"/>
      <p:bldP spid="30867" grpId="0"/>
      <p:bldP spid="30868" grpId="0"/>
      <p:bldP spid="30869" grpId="0"/>
      <p:bldP spid="30870" grpId="0"/>
      <p:bldP spid="30894" grpId="0"/>
      <p:bldP spid="30895" grpId="0" animBg="1"/>
      <p:bldP spid="30896" grpId="0" animBg="1"/>
      <p:bldP spid="34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838200" y="2133602"/>
            <a:ext cx="7467600" cy="2644459"/>
            <a:chOff x="284" y="3072"/>
            <a:chExt cx="4948" cy="1660"/>
          </a:xfrm>
        </p:grpSpPr>
        <p:sp>
          <p:nvSpPr>
            <p:cNvPr id="31832" name="Text Box 88"/>
            <p:cNvSpPr txBox="1">
              <a:spLocks noChangeArrowheads="1"/>
            </p:cNvSpPr>
            <p:nvPr/>
          </p:nvSpPr>
          <p:spPr bwMode="auto">
            <a:xfrm>
              <a:off x="288" y="3360"/>
              <a:ext cx="4944" cy="1372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 dirty="0" smtClean="0">
                  <a:solidFill>
                    <a:srgbClr val="FF0000"/>
                  </a:solidFill>
                </a:rPr>
                <a:t>     Base</a:t>
              </a:r>
              <a:endParaRPr lang="en-US" sz="2800" b="1" dirty="0">
                <a:solidFill>
                  <a:srgbClr val="FF0000"/>
                </a:solidFill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FF0000"/>
                  </a:solidFill>
                </a:rPr>
                <a:t>                       </a:t>
              </a:r>
              <a:r>
                <a:rPr lang="en-US" b="1" dirty="0" smtClean="0">
                  <a:solidFill>
                    <a:srgbClr val="FF0000"/>
                  </a:solidFill>
                </a:rPr>
                <a:t>                   </a:t>
              </a:r>
              <a:r>
                <a:rPr lang="en-US" sz="4400" b="1" i="1" dirty="0" smtClean="0">
                  <a:solidFill>
                    <a:srgbClr val="FF0000"/>
                  </a:solidFill>
                </a:rPr>
                <a:t>x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 </a:t>
              </a:r>
              <a:endParaRPr lang="en-US" sz="2800" b="1" dirty="0">
                <a:solidFill>
                  <a:srgbClr val="FF0000"/>
                </a:solidFill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                                </a:t>
              </a:r>
              <a:r>
                <a:rPr lang="en-US" sz="2800" b="1" dirty="0">
                  <a:solidFill>
                    <a:srgbClr val="3333FF"/>
                  </a:solidFill>
                </a:rPr>
                <a:t>Exponent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31833" name="Text Box 89"/>
            <p:cNvSpPr txBox="1">
              <a:spLocks noChangeArrowheads="1"/>
            </p:cNvSpPr>
            <p:nvPr/>
          </p:nvSpPr>
          <p:spPr bwMode="auto">
            <a:xfrm>
              <a:off x="284" y="3072"/>
              <a:ext cx="1536" cy="290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dirty="0">
                  <a:solidFill>
                    <a:schemeClr val="bg1"/>
                  </a:solidFill>
                </a:rPr>
                <a:t>Remember!</a:t>
              </a:r>
              <a:endParaRPr lang="en-US" sz="2400" b="1" dirty="0"/>
            </a:p>
          </p:txBody>
        </p:sp>
      </p:grpSp>
      <p:sp>
        <p:nvSpPr>
          <p:cNvPr id="31834" name="Text Box 90"/>
          <p:cNvSpPr txBox="1">
            <a:spLocks noChangeArrowheads="1"/>
          </p:cNvSpPr>
          <p:nvPr/>
        </p:nvSpPr>
        <p:spPr bwMode="auto">
          <a:xfrm>
            <a:off x="3505200" y="3352800"/>
            <a:ext cx="3273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3333FF"/>
                </a:solidFill>
                <a:latin typeface="Arial" charset="0"/>
              </a:rPr>
              <a:t>4</a:t>
            </a:r>
          </a:p>
        </p:txBody>
      </p:sp>
      <p:sp>
        <p:nvSpPr>
          <p:cNvPr id="31835" name="Line 91"/>
          <p:cNvSpPr>
            <a:spLocks noChangeShapeType="1"/>
          </p:cNvSpPr>
          <p:nvPr/>
        </p:nvSpPr>
        <p:spPr bwMode="auto">
          <a:xfrm>
            <a:off x="2133600" y="2971800"/>
            <a:ext cx="11430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36" name="Line 92"/>
          <p:cNvSpPr>
            <a:spLocks noChangeShapeType="1"/>
          </p:cNvSpPr>
          <p:nvPr/>
        </p:nvSpPr>
        <p:spPr bwMode="auto">
          <a:xfrm flipH="1" flipV="1">
            <a:off x="3810000" y="3657600"/>
            <a:ext cx="679450" cy="6096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31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34" grpId="0"/>
      <p:bldP spid="31835" grpId="0" animBg="1"/>
      <p:bldP spid="318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8305800" cy="21544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DEFINITION OF ZERO EXPONENTS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a</a:t>
            </a:r>
            <a:r>
              <a:rPr lang="en-US" sz="3600" baseline="30000" dirty="0" smtClean="0">
                <a:solidFill>
                  <a:srgbClr val="FF0000"/>
                </a:solidFill>
              </a:rPr>
              <a:t>0</a:t>
            </a:r>
            <a:r>
              <a:rPr lang="en-US" sz="3600" dirty="0" smtClean="0">
                <a:solidFill>
                  <a:srgbClr val="FF0000"/>
                </a:solidFill>
              </a:rPr>
              <a:t> = 1 </a:t>
            </a:r>
            <a:r>
              <a:rPr lang="en-US" sz="2800" dirty="0" smtClean="0"/>
              <a:t>,  </a:t>
            </a:r>
            <a:r>
              <a:rPr lang="en-US" sz="2400" dirty="0" smtClean="0"/>
              <a:t>A </a:t>
            </a:r>
            <a:r>
              <a:rPr lang="en-US" sz="2400" dirty="0"/>
              <a:t>nonzero number to the zero power has the value of ONE. ANY NUMBER (except zero!) RAISED TO THE ZERO POWER IS ONE</a:t>
            </a:r>
            <a:r>
              <a:rPr lang="en-US" sz="2400" dirty="0" smtClean="0"/>
              <a:t>!!!!  </a:t>
            </a:r>
            <a:endParaRPr lang="en-US" sz="2800" dirty="0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524000" y="39624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/>
              <a:t>a</a:t>
            </a:r>
            <a:r>
              <a:rPr lang="en-US" sz="2800" baseline="30000" dirty="0"/>
              <a:t>0</a:t>
            </a:r>
            <a:r>
              <a:rPr lang="en-US" sz="2800" dirty="0"/>
              <a:t> = 1, where </a:t>
            </a:r>
            <a:r>
              <a:rPr lang="en-US" sz="2800" i="1" dirty="0"/>
              <a:t>a</a:t>
            </a:r>
            <a:r>
              <a:rPr lang="en-US" sz="2800" dirty="0"/>
              <a:t> is not equal to 0.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2209800" y="4648200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9933FF"/>
                </a:solidFill>
              </a:rPr>
              <a:t>5</a:t>
            </a:r>
            <a:r>
              <a:rPr lang="en-US" sz="2800" b="1" baseline="30000" dirty="0">
                <a:solidFill>
                  <a:srgbClr val="9933FF"/>
                </a:solidFill>
              </a:rPr>
              <a:t>0</a:t>
            </a:r>
            <a:r>
              <a:rPr lang="en-US" sz="2800" b="1" dirty="0">
                <a:solidFill>
                  <a:srgbClr val="9933FF"/>
                </a:solidFill>
              </a:rPr>
              <a:t> = 1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7543800" y="4114800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9933"/>
                </a:solidFill>
              </a:rPr>
              <a:t>97</a:t>
            </a:r>
            <a:r>
              <a:rPr lang="en-US" sz="2800" b="1" baseline="30000" dirty="0">
                <a:solidFill>
                  <a:srgbClr val="FF9933"/>
                </a:solidFill>
              </a:rPr>
              <a:t>0</a:t>
            </a:r>
            <a:r>
              <a:rPr lang="en-US" sz="2800" b="1" dirty="0">
                <a:solidFill>
                  <a:srgbClr val="FF9933"/>
                </a:solidFill>
              </a:rPr>
              <a:t> = 1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4419600" y="5791200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66FF33"/>
                </a:solidFill>
              </a:rPr>
              <a:t>1,000,000</a:t>
            </a:r>
            <a:r>
              <a:rPr lang="en-US" sz="2800" b="1" baseline="30000" dirty="0">
                <a:solidFill>
                  <a:srgbClr val="66FF33"/>
                </a:solidFill>
              </a:rPr>
              <a:t>0</a:t>
            </a:r>
            <a:r>
              <a:rPr lang="en-US" sz="2800" b="1" dirty="0">
                <a:solidFill>
                  <a:srgbClr val="66FF33"/>
                </a:solidFill>
              </a:rPr>
              <a:t> = 1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81000" y="571658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00"/>
                </a:solidFill>
              </a:rPr>
              <a:t>1,567</a:t>
            </a:r>
            <a:r>
              <a:rPr lang="en-US" sz="2800" b="1" baseline="30000">
                <a:solidFill>
                  <a:srgbClr val="333300"/>
                </a:solidFill>
              </a:rPr>
              <a:t>0</a:t>
            </a:r>
            <a:r>
              <a:rPr lang="en-US" sz="2800" b="1">
                <a:solidFill>
                  <a:srgbClr val="333300"/>
                </a:solidFill>
              </a:rPr>
              <a:t> = 1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2438400" y="5334000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765</a:t>
            </a:r>
            <a:r>
              <a:rPr lang="en-US" sz="2800" baseline="30000" dirty="0">
                <a:solidFill>
                  <a:srgbClr val="FF0000"/>
                </a:solidFill>
              </a:rPr>
              <a:t>0</a:t>
            </a:r>
            <a:r>
              <a:rPr lang="en-US" sz="2800" dirty="0">
                <a:solidFill>
                  <a:srgbClr val="FF0000"/>
                </a:solidFill>
              </a:rPr>
              <a:t> = 1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5791200" y="4495800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8</a:t>
            </a:r>
            <a:r>
              <a:rPr lang="en-US" sz="2800" b="1" baseline="30000" dirty="0">
                <a:solidFill>
                  <a:srgbClr val="FFFF00"/>
                </a:solidFill>
              </a:rPr>
              <a:t>0</a:t>
            </a:r>
            <a:r>
              <a:rPr lang="en-US" sz="2800" b="1" dirty="0">
                <a:solidFill>
                  <a:srgbClr val="FFFF00"/>
                </a:solidFill>
              </a:rPr>
              <a:t> = 1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3733800" y="4800600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660066"/>
                </a:solidFill>
              </a:rPr>
              <a:t>100</a:t>
            </a:r>
            <a:r>
              <a:rPr lang="en-US" sz="2800" b="1" baseline="30000" dirty="0">
                <a:solidFill>
                  <a:srgbClr val="660066"/>
                </a:solidFill>
              </a:rPr>
              <a:t>0</a:t>
            </a:r>
            <a:r>
              <a:rPr lang="en-US" sz="2800" b="1" dirty="0">
                <a:solidFill>
                  <a:srgbClr val="660066"/>
                </a:solidFill>
              </a:rPr>
              <a:t> = 1</a:t>
            </a: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7239000" y="4954588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-22</a:t>
            </a:r>
            <a:r>
              <a:rPr lang="en-US" sz="2800" baseline="30000" dirty="0"/>
              <a:t>0</a:t>
            </a:r>
            <a:r>
              <a:rPr lang="en-US" sz="2800" dirty="0"/>
              <a:t> = </a:t>
            </a:r>
            <a:r>
              <a:rPr lang="en-US" sz="2800" dirty="0" smtClean="0"/>
              <a:t>-1</a:t>
            </a:r>
            <a:endParaRPr lang="en-US" sz="2800" dirty="0"/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381000" y="4421188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</a:rPr>
              <a:t>-4</a:t>
            </a:r>
            <a:r>
              <a:rPr lang="en-US" sz="2800" b="1" baseline="30000" dirty="0">
                <a:solidFill>
                  <a:schemeClr val="accent2"/>
                </a:solidFill>
              </a:rPr>
              <a:t>0</a:t>
            </a:r>
            <a:r>
              <a:rPr lang="en-US" sz="2800" b="1" dirty="0">
                <a:solidFill>
                  <a:schemeClr val="accent2"/>
                </a:solidFill>
              </a:rPr>
              <a:t> = </a:t>
            </a:r>
            <a:r>
              <a:rPr lang="en-US" sz="2800" b="1" dirty="0" smtClean="0">
                <a:solidFill>
                  <a:schemeClr val="accent2"/>
                </a:solidFill>
              </a:rPr>
              <a:t>-1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457200" y="5030788"/>
            <a:ext cx="144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(-9)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</a:t>
            </a:r>
            <a:r>
              <a:rPr lang="en-US" sz="2800" dirty="0"/>
              <a:t>= 1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2362200" y="60960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1"/>
                </a:solidFill>
              </a:rPr>
              <a:t>0</a:t>
            </a:r>
            <a:r>
              <a:rPr lang="en-US" sz="2800" b="1" baseline="30000" dirty="0" smtClean="0">
                <a:solidFill>
                  <a:schemeClr val="accent1"/>
                </a:solidFill>
              </a:rPr>
              <a:t>0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solidFill>
                  <a:schemeClr val="accent1"/>
                </a:solidFill>
              </a:rPr>
              <a:t>= </a:t>
            </a:r>
            <a:r>
              <a:rPr lang="en-US" sz="2800" b="1" dirty="0" smtClean="0">
                <a:solidFill>
                  <a:schemeClr val="accent1"/>
                </a:solidFill>
              </a:rPr>
              <a:t>undefined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7239000" y="5640388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A50021"/>
                </a:solidFill>
              </a:rPr>
              <a:t>22.879</a:t>
            </a:r>
            <a:r>
              <a:rPr lang="en-US" sz="2800" b="1" baseline="30000">
                <a:solidFill>
                  <a:srgbClr val="A50021"/>
                </a:solidFill>
              </a:rPr>
              <a:t>0</a:t>
            </a:r>
            <a:r>
              <a:rPr lang="en-US" sz="2800" b="1">
                <a:solidFill>
                  <a:srgbClr val="A50021"/>
                </a:solidFill>
              </a:rPr>
              <a:t> = 1</a:t>
            </a: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5257800" y="5105400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33CC33"/>
                </a:solidFill>
              </a:rPr>
              <a:t>300</a:t>
            </a:r>
            <a:r>
              <a:rPr lang="en-US" sz="2800" b="1" baseline="30000" dirty="0">
                <a:solidFill>
                  <a:srgbClr val="33CC33"/>
                </a:solidFill>
              </a:rPr>
              <a:t>0</a:t>
            </a:r>
            <a:r>
              <a:rPr lang="en-US" sz="2800" b="1" dirty="0">
                <a:solidFill>
                  <a:srgbClr val="33CC33"/>
                </a:solidFill>
              </a:rPr>
              <a:t> = 1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990600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921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nimBg="1" autoUpdateAnimBg="0"/>
      <p:bldP spid="92165" grpId="0" autoUpdateAnimBg="0"/>
      <p:bldP spid="92166" grpId="0" autoUpdateAnimBg="0"/>
      <p:bldP spid="92167" grpId="0" autoUpdateAnimBg="0"/>
      <p:bldP spid="92168" grpId="0" autoUpdateAnimBg="0"/>
      <p:bldP spid="92169" grpId="0" autoUpdateAnimBg="0"/>
      <p:bldP spid="92170" grpId="0" autoUpdateAnimBg="0"/>
      <p:bldP spid="92171" grpId="0" autoUpdateAnimBg="0"/>
      <p:bldP spid="92172" grpId="0" autoUpdateAnimBg="0"/>
      <p:bldP spid="92173" grpId="0" autoUpdateAnimBg="0"/>
      <p:bldP spid="92174" grpId="0" autoUpdateAnimBg="0"/>
      <p:bldP spid="92175" grpId="0" autoUpdateAnimBg="0"/>
      <p:bldP spid="92176" grpId="0" autoUpdateAnimBg="0"/>
      <p:bldP spid="92177" grpId="0" autoUpdateAnimBg="0"/>
      <p:bldP spid="9217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Exponents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Why is 0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undefined?</a:t>
            </a:r>
          </a:p>
          <a:p>
            <a:r>
              <a:rPr lang="en-US" sz="2800" dirty="0" smtClean="0"/>
              <a:t>The property of zero as an exponent implies the following pattern.</a:t>
            </a:r>
          </a:p>
          <a:p>
            <a:pPr>
              <a:buNone/>
            </a:pPr>
            <a:r>
              <a:rPr lang="en-US" sz="2800" dirty="0" smtClean="0"/>
              <a:t>		3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= 1     2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= 1     1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= 1     0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= 1</a:t>
            </a:r>
          </a:p>
          <a:p>
            <a:r>
              <a:rPr lang="en-US" sz="2800" dirty="0" smtClean="0"/>
              <a:t>However, switching the exponent and the base implies the following pattern.</a:t>
            </a:r>
          </a:p>
          <a:p>
            <a:pPr>
              <a:buNone/>
            </a:pPr>
            <a:r>
              <a:rPr lang="en-US" sz="2800" dirty="0" smtClean="0"/>
              <a:t>		0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= 0     0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0     0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 = 0     0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= 0</a:t>
            </a:r>
          </a:p>
          <a:p>
            <a:r>
              <a:rPr lang="en-US" sz="2800" dirty="0" smtClean="0"/>
              <a:t>It is not possible for 0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to equal both 1 and 0. So, 0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is undefined.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3276600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?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4724400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?</a:t>
            </a:r>
            <a:endParaRPr lang="en-US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304800" y="4878388"/>
            <a:ext cx="86868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What this really means is that you turn a negative exponent into a positive exponent by shifting the power from numerator to denominator or </a:t>
            </a:r>
            <a:r>
              <a:rPr lang="en-US" sz="2800" i="1" dirty="0">
                <a:solidFill>
                  <a:srgbClr val="FF0000"/>
                </a:solidFill>
              </a:rPr>
              <a:t>vice versa</a:t>
            </a:r>
            <a:r>
              <a:rPr lang="en-US" sz="2800" dirty="0"/>
              <a:t>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5869" y="4191000"/>
            <a:ext cx="3812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en-US" sz="2800" baseline="30000" dirty="0" smtClean="0"/>
              <a:t>-n</a:t>
            </a:r>
            <a:r>
              <a:rPr lang="en-US" sz="2800" dirty="0" smtClean="0"/>
              <a:t> is the reciprocal of </a:t>
            </a:r>
            <a:r>
              <a:rPr lang="en-US" sz="2800" i="1" dirty="0" smtClean="0"/>
              <a:t>a</a:t>
            </a:r>
            <a:r>
              <a:rPr lang="en-US" sz="2800" baseline="30000" dirty="0" smtClean="0"/>
              <a:t>n</a:t>
            </a:r>
            <a:endParaRPr lang="en-US" sz="28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4800" y="1828800"/>
            <a:ext cx="8458200" cy="2209800"/>
            <a:chOff x="304800" y="1828800"/>
            <a:chExt cx="8458200" cy="2209800"/>
          </a:xfrm>
        </p:grpSpPr>
        <p:sp>
          <p:nvSpPr>
            <p:cNvPr id="86020" name="Text Box 4"/>
            <p:cNvSpPr txBox="1">
              <a:spLocks noChangeArrowheads="1"/>
            </p:cNvSpPr>
            <p:nvPr/>
          </p:nvSpPr>
          <p:spPr bwMode="auto">
            <a:xfrm>
              <a:off x="457200" y="1905000"/>
              <a:ext cx="8305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/>
                <a:t>DEFINITION OF NEGATIVE </a:t>
              </a:r>
              <a:r>
                <a:rPr lang="en-US" sz="3200" dirty="0" smtClean="0"/>
                <a:t>EXPONENTS</a:t>
              </a:r>
              <a:endParaRPr lang="en-US" sz="3200" dirty="0"/>
            </a:p>
          </p:txBody>
        </p:sp>
        <p:grpSp>
          <p:nvGrpSpPr>
            <p:cNvPr id="2" name="Group 9"/>
            <p:cNvGrpSpPr>
              <a:grpSpLocks/>
            </p:cNvGrpSpPr>
            <p:nvPr/>
          </p:nvGrpSpPr>
          <p:grpSpPr bwMode="auto">
            <a:xfrm>
              <a:off x="609600" y="2514602"/>
              <a:ext cx="7620000" cy="1344613"/>
              <a:chOff x="384" y="1920"/>
              <a:chExt cx="4800" cy="847"/>
            </a:xfrm>
          </p:grpSpPr>
          <p:graphicFrame>
            <p:nvGraphicFramePr>
              <p:cNvPr id="1026" name="Object 7"/>
              <p:cNvGraphicFramePr>
                <a:graphicFrameLocks noChangeAspect="1"/>
              </p:cNvGraphicFramePr>
              <p:nvPr/>
            </p:nvGraphicFramePr>
            <p:xfrm>
              <a:off x="384" y="1920"/>
              <a:ext cx="1252" cy="8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1" name="Equation" r:id="rId4" imgW="825480" imgH="558720" progId="">
                      <p:embed/>
                    </p:oleObj>
                  </mc:Choice>
                  <mc:Fallback>
                    <p:oleObj name="Equation" r:id="rId4" imgW="825480" imgH="558720" progId="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4" y="1920"/>
                            <a:ext cx="1252" cy="8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1584" y="2188"/>
                <a:ext cx="3600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 dirty="0"/>
                  <a:t>, where a is not equal to 0.</a:t>
                </a: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304800" y="1828800"/>
              <a:ext cx="8001000" cy="2209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6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1" y="2286004"/>
            <a:ext cx="7924801" cy="1057277"/>
            <a:chOff x="192" y="1440"/>
            <a:chExt cx="4992" cy="666"/>
          </a:xfrm>
        </p:grpSpPr>
        <p:sp>
          <p:nvSpPr>
            <p:cNvPr id="34822" name="Text Box 6"/>
            <p:cNvSpPr txBox="1">
              <a:spLocks noChangeArrowheads="1"/>
            </p:cNvSpPr>
            <p:nvPr/>
          </p:nvSpPr>
          <p:spPr bwMode="auto">
            <a:xfrm>
              <a:off x="215" y="1776"/>
              <a:ext cx="4969" cy="33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800" dirty="0"/>
                <a:t>2</a:t>
              </a:r>
              <a:r>
                <a:rPr lang="en-US" altLang="en-US" sz="2800" baseline="30000" dirty="0"/>
                <a:t>–4</a:t>
              </a:r>
              <a:r>
                <a:rPr lang="en-US" altLang="en-US" sz="2800" dirty="0"/>
                <a:t> is read “2 to the negative fourth power.” </a:t>
              </a:r>
            </a:p>
          </p:txBody>
        </p:sp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192" y="1440"/>
              <a:ext cx="1519" cy="330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800" b="1" dirty="0">
                  <a:solidFill>
                    <a:schemeClr val="bg1"/>
                  </a:solidFill>
                </a:rPr>
                <a:t>Reading Math</a:t>
              </a:r>
              <a:endParaRPr lang="en-US" altLang="en-US" sz="2800" b="1" dirty="0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304800" y="2057400"/>
            <a:ext cx="838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What this really means is that you turn a negative exponent into a positive exponent by shifting the power from numerator to denominator or </a:t>
            </a:r>
            <a:r>
              <a:rPr lang="en-US" sz="2800" i="1" dirty="0">
                <a:solidFill>
                  <a:srgbClr val="FF0000"/>
                </a:solidFill>
              </a:rPr>
              <a:t>vice versa</a:t>
            </a:r>
            <a:r>
              <a:rPr lang="en-US" sz="2800" dirty="0"/>
              <a:t>!</a:t>
            </a:r>
          </a:p>
        </p:txBody>
      </p:sp>
      <p:graphicFrame>
        <p:nvGraphicFramePr>
          <p:cNvPr id="96265" name="Object 9"/>
          <p:cNvGraphicFramePr>
            <a:graphicFrameLocks noChangeAspect="1"/>
          </p:cNvGraphicFramePr>
          <p:nvPr/>
        </p:nvGraphicFramePr>
        <p:xfrm>
          <a:off x="762000" y="3810000"/>
          <a:ext cx="27432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812447" imgH="393529" progId="">
                  <p:embed/>
                </p:oleObj>
              </mc:Choice>
              <mc:Fallback>
                <p:oleObj name="Equation" r:id="rId4" imgW="812447" imgH="393529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0"/>
                        <a:ext cx="2743200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6" name="Object 10"/>
          <p:cNvGraphicFramePr>
            <a:graphicFrameLocks noChangeAspect="1"/>
          </p:cNvGraphicFramePr>
          <p:nvPr/>
        </p:nvGraphicFramePr>
        <p:xfrm>
          <a:off x="4724400" y="3810000"/>
          <a:ext cx="2957512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875920" imgH="393529" progId="">
                  <p:embed/>
                </p:oleObj>
              </mc:Choice>
              <mc:Fallback>
                <p:oleObj name="Equation" r:id="rId6" imgW="875920" imgH="393529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810000"/>
                        <a:ext cx="2957512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Box 1"/>
          <p:cNvSpPr txBox="1">
            <a:spLocks noChangeArrowheads="1"/>
          </p:cNvSpPr>
          <p:nvPr/>
        </p:nvSpPr>
        <p:spPr bwMode="auto">
          <a:xfrm>
            <a:off x="457200" y="57150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Important – only move the base number and the negative exponent that goes with it!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Exponents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4" grpId="0" autoUpdateAnimBg="0"/>
      <p:bldP spid="6150" grpId="0"/>
    </p:bldLst>
  </p:timing>
</p:sld>
</file>

<file path=ppt/theme/theme1.xml><?xml version="1.0" encoding="utf-8"?>
<a:theme xmlns:a="http://schemas.openxmlformats.org/drawingml/2006/main" name="Theme249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Theme249</Template>
  <TotalTime>178</TotalTime>
  <Words>773</Words>
  <Application>Microsoft Office PowerPoint</Application>
  <PresentationFormat>On-screen Show (4:3)</PresentationFormat>
  <Paragraphs>152</Paragraphs>
  <Slides>23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Impact</vt:lpstr>
      <vt:lpstr>Symbol</vt:lpstr>
      <vt:lpstr>Times</vt:lpstr>
      <vt:lpstr>Times New Roman</vt:lpstr>
      <vt:lpstr>Theme249</vt:lpstr>
      <vt:lpstr>Equation</vt:lpstr>
      <vt:lpstr>Zero and Negative Exponents</vt:lpstr>
      <vt:lpstr>Reciprocals</vt:lpstr>
      <vt:lpstr>Zero and Negative Exponents</vt:lpstr>
      <vt:lpstr>PowerPoint Presentation</vt:lpstr>
      <vt:lpstr>Definition</vt:lpstr>
      <vt:lpstr>Zero Exponents</vt:lpstr>
      <vt:lpstr>Definition</vt:lpstr>
      <vt:lpstr>PowerPoint Presentation</vt:lpstr>
      <vt:lpstr>Negative Exponents</vt:lpstr>
      <vt:lpstr>Negative Exponents</vt:lpstr>
      <vt:lpstr>Negative Exponents</vt:lpstr>
      <vt:lpstr>Example: Application</vt:lpstr>
      <vt:lpstr>Your Turn:</vt:lpstr>
      <vt:lpstr>Example: Zero &amp; Negative Exponents</vt:lpstr>
      <vt:lpstr>PowerPoint Presentation</vt:lpstr>
      <vt:lpstr>Your Turn:</vt:lpstr>
      <vt:lpstr>More Negative Exponents</vt:lpstr>
      <vt:lpstr>Example:</vt:lpstr>
      <vt:lpstr>Example:</vt:lpstr>
      <vt:lpstr>Your Turn:</vt:lpstr>
      <vt:lpstr>Review</vt:lpstr>
      <vt:lpstr>Joke Time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 and Negative Exponents</dc:title>
  <dc:creator>Bill</dc:creator>
  <cp:lastModifiedBy>Chad Montgomery</cp:lastModifiedBy>
  <cp:revision>9</cp:revision>
  <dcterms:created xsi:type="dcterms:W3CDTF">2012-11-04T23:04:11Z</dcterms:created>
  <dcterms:modified xsi:type="dcterms:W3CDTF">2020-12-11T21:18:56Z</dcterms:modified>
</cp:coreProperties>
</file>