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FF9A678-6D1A-4EFD-B174-D1A2F7F25770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6DD40A-3EBE-4989-A995-2151E4CF08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5" descr="C:\Users\Bill\Desktop\Desktop\D667B224428B4B59A8B5E3CA3C558CE2[1]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0"/>
            <a:ext cx="1731963" cy="17670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Multiplication Properties of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7-3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2231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675" y="2362200"/>
            <a:ext cx="1104900" cy="504825"/>
          </a:xfrm>
          <a:prstGeom prst="rect">
            <a:avLst/>
          </a:prstGeom>
          <a:noFill/>
        </p:spPr>
      </p:pic>
      <p:pic>
        <p:nvPicPr>
          <p:cNvPr id="52237" name="Picture 1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971800"/>
            <a:ext cx="1352550" cy="438150"/>
          </a:xfrm>
          <a:prstGeom prst="rect">
            <a:avLst/>
          </a:prstGeom>
          <a:noFill/>
        </p:spPr>
      </p:pic>
      <p:pic>
        <p:nvPicPr>
          <p:cNvPr id="52238" name="Picture 1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524250"/>
            <a:ext cx="1304925" cy="438150"/>
          </a:xfrm>
          <a:prstGeom prst="rect">
            <a:avLst/>
          </a:prstGeom>
          <a:noFill/>
        </p:spPr>
      </p:pic>
      <p:pic>
        <p:nvPicPr>
          <p:cNvPr id="52239" name="Picture 1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8250" y="4057650"/>
            <a:ext cx="742950" cy="438150"/>
          </a:xfrm>
          <a:prstGeom prst="rect">
            <a:avLst/>
          </a:prstGeom>
          <a:noFill/>
        </p:spPr>
      </p:pic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810000" y="30480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810000" y="4086225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pic>
        <p:nvPicPr>
          <p:cNvPr id="52246" name="Picture 22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28725" y="4800600"/>
            <a:ext cx="1038225" cy="438150"/>
          </a:xfrm>
          <a:prstGeom prst="rect">
            <a:avLst/>
          </a:prstGeom>
          <a:noFill/>
        </p:spPr>
      </p:pic>
      <p:pic>
        <p:nvPicPr>
          <p:cNvPr id="52247" name="Picture 23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00150" y="5367338"/>
            <a:ext cx="1428750" cy="438150"/>
          </a:xfrm>
          <a:prstGeom prst="rect">
            <a:avLst/>
          </a:prstGeom>
          <a:noFill/>
        </p:spPr>
      </p:pic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3810000" y="539115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3810000" y="60198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669925" y="239395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A.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674688" y="4800600"/>
            <a:ext cx="525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B.</a:t>
            </a:r>
          </a:p>
        </p:txBody>
      </p:sp>
      <p:pic>
        <p:nvPicPr>
          <p:cNvPr id="52254" name="Picture 30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6019800"/>
            <a:ext cx="704850" cy="390525"/>
          </a:xfrm>
          <a:prstGeom prst="rect">
            <a:avLst/>
          </a:prstGeom>
          <a:noFill/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Example: Powers of Products 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1" grpId="0"/>
      <p:bldP spid="52242" grpId="0"/>
      <p:bldP spid="52248" grpId="0"/>
      <p:bldP spid="522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3257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2438400"/>
            <a:ext cx="1866900" cy="438150"/>
          </a:xfrm>
          <a:prstGeom prst="rect">
            <a:avLst/>
          </a:prstGeom>
          <a:noFill/>
        </p:spPr>
      </p:pic>
      <p:pic>
        <p:nvPicPr>
          <p:cNvPr id="53258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63" y="2971800"/>
            <a:ext cx="2143125" cy="438150"/>
          </a:xfrm>
          <a:prstGeom prst="rect">
            <a:avLst/>
          </a:prstGeom>
          <a:noFill/>
        </p:spPr>
      </p:pic>
      <p:pic>
        <p:nvPicPr>
          <p:cNvPr id="53259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775" y="3590925"/>
            <a:ext cx="2095500" cy="438150"/>
          </a:xfrm>
          <a:prstGeom prst="rect">
            <a:avLst/>
          </a:prstGeom>
          <a:noFill/>
        </p:spPr>
      </p:pic>
      <p:pic>
        <p:nvPicPr>
          <p:cNvPr id="53260" name="Picture 12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1063" y="4181475"/>
            <a:ext cx="1485900" cy="438150"/>
          </a:xfrm>
          <a:prstGeom prst="rect">
            <a:avLst/>
          </a:prstGeom>
          <a:noFill/>
        </p:spPr>
      </p:pic>
      <p:pic>
        <p:nvPicPr>
          <p:cNvPr id="53261" name="Picture 13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1063" y="5562600"/>
            <a:ext cx="571500" cy="914400"/>
          </a:xfrm>
          <a:prstGeom prst="rect">
            <a:avLst/>
          </a:prstGeom>
          <a:noFill/>
        </p:spPr>
      </p:pic>
      <p:pic>
        <p:nvPicPr>
          <p:cNvPr id="53262" name="Picture 14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6300" y="4724400"/>
            <a:ext cx="1238250" cy="838200"/>
          </a:xfrm>
          <a:prstGeom prst="rect">
            <a:avLst/>
          </a:prstGeom>
          <a:noFill/>
        </p:spPr>
      </p:pic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810000" y="28956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810000" y="35052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pic>
        <p:nvPicPr>
          <p:cNvPr id="53266" name="Picture 18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63" y="4038600"/>
            <a:ext cx="2324100" cy="838200"/>
          </a:xfrm>
          <a:prstGeom prst="rect">
            <a:avLst/>
          </a:prstGeom>
          <a:noFill/>
        </p:spPr>
      </p:pic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3810000" y="49530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381000" y="251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  <p:sp>
        <p:nvSpPr>
          <p:cNvPr id="15" name="Title 16"/>
          <p:cNvSpPr txBox="1">
            <a:spLocks/>
          </p:cNvSpPr>
          <p:nvPr/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Powers of Products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3" grpId="0"/>
      <p:bldP spid="53264" grpId="0"/>
      <p:bldP spid="532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4281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14600"/>
            <a:ext cx="1409700" cy="438150"/>
          </a:xfrm>
          <a:prstGeom prst="rect">
            <a:avLst/>
          </a:prstGeom>
          <a:noFill/>
        </p:spPr>
      </p:pic>
      <p:pic>
        <p:nvPicPr>
          <p:cNvPr id="54283" name="Picture 1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1371600" cy="438150"/>
          </a:xfrm>
          <a:prstGeom prst="rect">
            <a:avLst/>
          </a:prstGeom>
          <a:noFill/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919163" y="2971800"/>
            <a:ext cx="1428750" cy="923925"/>
            <a:chOff x="579" y="1872"/>
            <a:chExt cx="900" cy="582"/>
          </a:xfrm>
        </p:grpSpPr>
        <p:pic>
          <p:nvPicPr>
            <p:cNvPr id="54284" name="Picture 12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" y="1872"/>
              <a:ext cx="900" cy="276"/>
            </a:xfrm>
            <a:prstGeom prst="rect">
              <a:avLst/>
            </a:prstGeom>
            <a:noFill/>
          </p:spPr>
        </p:pic>
        <p:pic>
          <p:nvPicPr>
            <p:cNvPr id="54285" name="Picture 13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7" y="2178"/>
              <a:ext cx="552" cy="276"/>
            </a:xfrm>
            <a:prstGeom prst="rect">
              <a:avLst/>
            </a:prstGeom>
            <a:noFill/>
          </p:spPr>
        </p:pic>
      </p:grpSp>
      <p:pic>
        <p:nvPicPr>
          <p:cNvPr id="54289" name="Picture 17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9113" y="3886200"/>
            <a:ext cx="1657350" cy="438150"/>
          </a:xfrm>
          <a:prstGeom prst="rect">
            <a:avLst/>
          </a:prstGeom>
          <a:noFill/>
        </p:spPr>
      </p:pic>
      <p:pic>
        <p:nvPicPr>
          <p:cNvPr id="54294" name="Picture 22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33450" y="4419600"/>
            <a:ext cx="1885950" cy="438150"/>
          </a:xfrm>
          <a:prstGeom prst="rect">
            <a:avLst/>
          </a:prstGeom>
          <a:noFill/>
        </p:spPr>
      </p:pic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947738" y="4953000"/>
            <a:ext cx="1695450" cy="895350"/>
            <a:chOff x="597" y="3120"/>
            <a:chExt cx="1068" cy="564"/>
          </a:xfrm>
        </p:grpSpPr>
        <p:pic>
          <p:nvPicPr>
            <p:cNvPr id="54292" name="Picture 20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97" y="3120"/>
              <a:ext cx="1068" cy="276"/>
            </a:xfrm>
            <a:prstGeom prst="rect">
              <a:avLst/>
            </a:prstGeom>
            <a:noFill/>
          </p:spPr>
        </p:pic>
        <p:pic>
          <p:nvPicPr>
            <p:cNvPr id="54296" name="Picture 24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97" y="3408"/>
              <a:ext cx="702" cy="276"/>
            </a:xfrm>
            <a:prstGeom prst="rect">
              <a:avLst/>
            </a:prstGeom>
            <a:noFill/>
          </p:spPr>
        </p:pic>
      </p:grpSp>
      <p:pic>
        <p:nvPicPr>
          <p:cNvPr id="54297" name="Picture 25" descr="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38213" y="5943600"/>
            <a:ext cx="809625" cy="438150"/>
          </a:xfrm>
          <a:prstGeom prst="rect">
            <a:avLst/>
          </a:prstGeom>
          <a:noFill/>
        </p:spPr>
      </p:pic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3810000" y="25146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3810000" y="30480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3810000" y="44196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3810000" y="48768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3810000" y="54864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0" grpId="0"/>
      <p:bldP spid="54301" grpId="0"/>
      <p:bldP spid="54302" grpId="0"/>
      <p:bldP spid="54303" grpId="0"/>
      <p:bldP spid="543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5303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3028950" cy="657225"/>
          </a:xfrm>
          <a:prstGeom prst="rect">
            <a:avLst/>
          </a:prstGeom>
          <a:noFill/>
        </p:spPr>
      </p:pic>
      <p:pic>
        <p:nvPicPr>
          <p:cNvPr id="55306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90850"/>
            <a:ext cx="4114800" cy="666750"/>
          </a:xfrm>
          <a:prstGeom prst="rect">
            <a:avLst/>
          </a:prstGeom>
          <a:noFill/>
        </p:spPr>
      </p:pic>
      <p:pic>
        <p:nvPicPr>
          <p:cNvPr id="55307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0"/>
            <a:ext cx="3771900" cy="438150"/>
          </a:xfrm>
          <a:prstGeom prst="rect">
            <a:avLst/>
          </a:prstGeom>
          <a:noFill/>
        </p:spPr>
      </p:pic>
      <p:pic>
        <p:nvPicPr>
          <p:cNvPr id="55310" name="Picture 14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" y="5657850"/>
            <a:ext cx="428625" cy="819150"/>
          </a:xfrm>
          <a:prstGeom prst="rect">
            <a:avLst/>
          </a:prstGeom>
          <a:noFill/>
        </p:spPr>
      </p:pic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4922838" y="21336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4922838" y="3706813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922838" y="4438650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Combine like terms.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5800" y="4495800"/>
            <a:ext cx="2743200" cy="990600"/>
            <a:chOff x="432" y="2832"/>
            <a:chExt cx="1728" cy="624"/>
          </a:xfrm>
        </p:grpSpPr>
        <p:pic>
          <p:nvPicPr>
            <p:cNvPr id="55320" name="Picture 24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0" y="2832"/>
              <a:ext cx="1680" cy="276"/>
            </a:xfrm>
            <a:prstGeom prst="rect">
              <a:avLst/>
            </a:prstGeom>
            <a:noFill/>
          </p:spPr>
        </p:pic>
        <p:pic>
          <p:nvPicPr>
            <p:cNvPr id="55322" name="Picture 26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2" y="3180"/>
              <a:ext cx="408" cy="276"/>
            </a:xfrm>
            <a:prstGeom prst="rect">
              <a:avLst/>
            </a:prstGeom>
            <a:noFill/>
          </p:spPr>
        </p:pic>
      </p:grp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4922838" y="5105400"/>
            <a:ext cx="4092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Write with a positive exponent.</a:t>
            </a: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3048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c.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1" grpId="0"/>
      <p:bldP spid="55317" grpId="0"/>
      <p:bldP spid="55321" grpId="0"/>
      <p:bldP spid="553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Joke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is the definition of a good farmer?</a:t>
            </a:r>
          </a:p>
          <a:p>
            <a:r>
              <a:rPr lang="en-US" sz="2400" dirty="0" smtClean="0"/>
              <a:t>A man outstanding in his field!</a:t>
            </a:r>
          </a:p>
          <a:p>
            <a:endParaRPr lang="en-US" sz="2400" dirty="0" smtClean="0"/>
          </a:p>
          <a:p>
            <a:r>
              <a:rPr lang="en-US" sz="2400" dirty="0" smtClean="0"/>
              <a:t>What do you call a guy who never farts in public?</a:t>
            </a:r>
          </a:p>
          <a:p>
            <a:r>
              <a:rPr lang="en-US" sz="2400" dirty="0" smtClean="0"/>
              <a:t>A private tutor!</a:t>
            </a:r>
          </a:p>
          <a:p>
            <a:endParaRPr lang="en-US" sz="2400" dirty="0" smtClean="0"/>
          </a:p>
          <a:p>
            <a:r>
              <a:rPr lang="en-US" sz="2400" dirty="0" smtClean="0"/>
              <a:t>What did the traffic light say to the car?</a:t>
            </a:r>
          </a:p>
          <a:p>
            <a:r>
              <a:rPr lang="en-US" sz="2400" dirty="0" smtClean="0"/>
              <a:t>Don’t look, I’m changing!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-3 </a:t>
            </a:r>
            <a:r>
              <a:rPr lang="en-US" dirty="0" smtClean="0"/>
              <a:t>worksheet all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6858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To find a power of a power, you can use the meaning of exponents.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724025" y="2409827"/>
            <a:ext cx="2962275" cy="714373"/>
            <a:chOff x="1038" y="1710"/>
            <a:chExt cx="1866" cy="654"/>
          </a:xfrm>
        </p:grpSpPr>
        <p:sp>
          <p:nvSpPr>
            <p:cNvPr id="43024" name="AutoShape 16"/>
            <p:cNvSpPr>
              <a:spLocks/>
            </p:cNvSpPr>
            <p:nvPr/>
          </p:nvSpPr>
          <p:spPr bwMode="auto">
            <a:xfrm rot="5400000">
              <a:off x="1803" y="945"/>
              <a:ext cx="336" cy="1866"/>
            </a:xfrm>
            <a:prstGeom prst="rightBrace">
              <a:avLst>
                <a:gd name="adj1" fmla="val 4628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1632" y="2073"/>
              <a:ext cx="7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n </a:t>
              </a:r>
              <a:r>
                <a:rPr lang="en-US" sz="2400" dirty="0"/>
                <a:t>factors</a:t>
              </a:r>
            </a:p>
          </p:txBody>
        </p:sp>
      </p:grp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381000" y="3276600"/>
            <a:ext cx="696056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i="1" dirty="0">
                <a:sym typeface="Wingdings" pitchFamily="2" charset="2"/>
              </a:rPr>
              <a:t>= a </a:t>
            </a:r>
            <a:r>
              <a:rPr lang="en-US" sz="2600" dirty="0">
                <a:sym typeface="Wingdings" pitchFamily="2" charset="2"/>
              </a:rPr>
              <a:t></a:t>
            </a:r>
            <a:r>
              <a:rPr lang="en-US" sz="2600" i="1" dirty="0">
                <a:sym typeface="Wingdings" pitchFamily="2" charset="2"/>
              </a:rPr>
              <a:t> a </a:t>
            </a:r>
            <a:r>
              <a:rPr lang="en-US" sz="2600" dirty="0">
                <a:sym typeface="Wingdings" pitchFamily="2" charset="2"/>
              </a:rPr>
              <a:t>…</a:t>
            </a:r>
            <a:r>
              <a:rPr lang="en-US" sz="2600" i="1" dirty="0">
                <a:sym typeface="Wingdings" pitchFamily="2" charset="2"/>
              </a:rPr>
              <a:t> a</a:t>
            </a:r>
            <a:r>
              <a:rPr lang="en-US" sz="2600" dirty="0">
                <a:sym typeface="Wingdings" pitchFamily="2" charset="2"/>
              </a:rPr>
              <a:t>  </a:t>
            </a:r>
            <a:r>
              <a:rPr lang="en-US" sz="2600" i="1" dirty="0">
                <a:sym typeface="Wingdings" pitchFamily="2" charset="2"/>
              </a:rPr>
              <a:t>a </a:t>
            </a:r>
            <a:r>
              <a:rPr lang="en-US" sz="2600" dirty="0">
                <a:sym typeface="Wingdings" pitchFamily="2" charset="2"/>
              </a:rPr>
              <a:t> </a:t>
            </a:r>
            <a:r>
              <a:rPr lang="en-US" sz="2600" i="1" dirty="0">
                <a:sym typeface="Wingdings" pitchFamily="2" charset="2"/>
              </a:rPr>
              <a:t>a </a:t>
            </a:r>
            <a:r>
              <a:rPr lang="en-US" sz="2600" dirty="0">
                <a:sym typeface="Wingdings" pitchFamily="2" charset="2"/>
              </a:rPr>
              <a:t>… </a:t>
            </a:r>
            <a:r>
              <a:rPr lang="en-US" sz="2600" i="1" dirty="0">
                <a:sym typeface="Wingdings" pitchFamily="2" charset="2"/>
              </a:rPr>
              <a:t>a</a:t>
            </a:r>
            <a:r>
              <a:rPr lang="en-US" sz="2600" dirty="0">
                <a:sym typeface="Wingdings" pitchFamily="2" charset="2"/>
              </a:rPr>
              <a:t>  </a:t>
            </a:r>
            <a:r>
              <a:rPr lang="en-US" sz="2600" i="1" dirty="0" smtClean="0">
                <a:sym typeface="Wingdings" pitchFamily="2" charset="2"/>
              </a:rPr>
              <a:t>a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>
                <a:sym typeface="Wingdings" pitchFamily="2" charset="2"/>
              </a:rPr>
              <a:t> </a:t>
            </a:r>
            <a:r>
              <a:rPr lang="en-US" sz="2600" i="1" dirty="0">
                <a:sym typeface="Wingdings" pitchFamily="2" charset="2"/>
              </a:rPr>
              <a:t>a </a:t>
            </a:r>
            <a:r>
              <a:rPr lang="en-US" sz="2600" dirty="0">
                <a:sym typeface="Wingdings" pitchFamily="2" charset="2"/>
              </a:rPr>
              <a:t>… </a:t>
            </a:r>
            <a:r>
              <a:rPr lang="en-US" sz="2600" i="1" dirty="0">
                <a:sym typeface="Wingdings" pitchFamily="2" charset="2"/>
              </a:rPr>
              <a:t>a</a:t>
            </a:r>
            <a:r>
              <a:rPr lang="en-US" sz="2600" dirty="0">
                <a:sym typeface="Wingdings" pitchFamily="2" charset="2"/>
              </a:rPr>
              <a:t> = </a:t>
            </a:r>
            <a:r>
              <a:rPr lang="en-US" sz="2600" i="1" dirty="0" err="1">
                <a:sym typeface="Wingdings" pitchFamily="2" charset="2"/>
              </a:rPr>
              <a:t>a</a:t>
            </a:r>
            <a:r>
              <a:rPr lang="en-US" sz="2600" i="1" baseline="30000" dirty="0" err="1">
                <a:sym typeface="Wingdings" pitchFamily="2" charset="2"/>
              </a:rPr>
              <a:t>mn</a:t>
            </a:r>
            <a:r>
              <a:rPr lang="en-US" sz="2600" dirty="0">
                <a:sym typeface="Wingdings" pitchFamily="2" charset="2"/>
              </a:rPr>
              <a:t> 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0" y="1828800"/>
            <a:ext cx="4668841" cy="723900"/>
            <a:chOff x="-48" y="1344"/>
            <a:chExt cx="2941" cy="456"/>
          </a:xfrm>
        </p:grpSpPr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-48" y="1401"/>
              <a:ext cx="29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 dirty="0"/>
                <a:t>  </a:t>
              </a:r>
              <a:r>
                <a:rPr lang="en-US" sz="2800" i="1" dirty="0" smtClean="0"/>
                <a:t>             </a:t>
              </a:r>
              <a:r>
                <a:rPr lang="en-US" sz="2800" i="1" dirty="0" smtClean="0">
                  <a:sym typeface="Wingdings" pitchFamily="2" charset="2"/>
                </a:rPr>
                <a:t> </a:t>
              </a:r>
              <a:r>
                <a:rPr lang="en-US" sz="2800" i="1" dirty="0">
                  <a:sym typeface="Wingdings" pitchFamily="2" charset="2"/>
                </a:rPr>
                <a:t>= </a:t>
              </a:r>
              <a:r>
                <a:rPr lang="en-US" sz="2800" i="1" dirty="0" smtClean="0">
                  <a:sym typeface="Wingdings" pitchFamily="2" charset="2"/>
                </a:rPr>
                <a:t>  a</a:t>
              </a:r>
              <a:r>
                <a:rPr lang="en-US" sz="2800" i="1" baseline="30000" dirty="0" smtClean="0">
                  <a:sym typeface="Wingdings" pitchFamily="2" charset="2"/>
                </a:rPr>
                <a:t>m</a:t>
              </a:r>
              <a:r>
                <a:rPr lang="en-US" sz="2800" i="1" dirty="0" smtClean="0">
                  <a:sym typeface="Wingdings" pitchFamily="2" charset="2"/>
                </a:rPr>
                <a:t> </a:t>
              </a:r>
              <a:r>
                <a:rPr lang="en-US" sz="2800" dirty="0">
                  <a:sym typeface="Wingdings" pitchFamily="2" charset="2"/>
                </a:rPr>
                <a:t></a:t>
              </a:r>
              <a:r>
                <a:rPr lang="en-US" sz="2800" i="1" dirty="0">
                  <a:sym typeface="Wingdings" pitchFamily="2" charset="2"/>
                </a:rPr>
                <a:t> a</a:t>
              </a:r>
              <a:r>
                <a:rPr lang="en-US" sz="2800" i="1" baseline="30000" dirty="0">
                  <a:sym typeface="Wingdings" pitchFamily="2" charset="2"/>
                </a:rPr>
                <a:t>m</a:t>
              </a:r>
              <a:r>
                <a:rPr lang="en-US" sz="2800" i="1" dirty="0">
                  <a:sym typeface="Wingdings" pitchFamily="2" charset="2"/>
                </a:rPr>
                <a:t> </a:t>
              </a:r>
              <a:r>
                <a:rPr lang="en-US" sz="2800" dirty="0">
                  <a:sym typeface="Wingdings" pitchFamily="2" charset="2"/>
                </a:rPr>
                <a:t></a:t>
              </a:r>
              <a:r>
                <a:rPr lang="en-US" sz="2800" i="1" dirty="0">
                  <a:sym typeface="Wingdings" pitchFamily="2" charset="2"/>
                </a:rPr>
                <a:t> </a:t>
              </a:r>
              <a:r>
                <a:rPr lang="en-US" sz="2800" dirty="0">
                  <a:sym typeface="Wingdings" pitchFamily="2" charset="2"/>
                </a:rPr>
                <a:t>…</a:t>
              </a:r>
              <a:r>
                <a:rPr lang="en-US" sz="2800" i="1" dirty="0">
                  <a:sym typeface="Wingdings" pitchFamily="2" charset="2"/>
                </a:rPr>
                <a:t> </a:t>
              </a:r>
              <a:r>
                <a:rPr lang="en-US" sz="2800" dirty="0">
                  <a:sym typeface="Wingdings" pitchFamily="2" charset="2"/>
                </a:rPr>
                <a:t></a:t>
              </a:r>
              <a:r>
                <a:rPr lang="en-US" sz="2800" i="1" dirty="0">
                  <a:sym typeface="Wingdings" pitchFamily="2" charset="2"/>
                </a:rPr>
                <a:t> a</a:t>
              </a:r>
              <a:r>
                <a:rPr lang="en-US" sz="2800" i="1" baseline="30000" dirty="0">
                  <a:sym typeface="Wingdings" pitchFamily="2" charset="2"/>
                </a:rPr>
                <a:t>m</a:t>
              </a:r>
              <a:r>
                <a:rPr lang="en-US" sz="2800" dirty="0">
                  <a:sym typeface="Wingdings" pitchFamily="2" charset="2"/>
                </a:rPr>
                <a:t> </a:t>
              </a:r>
              <a:endParaRPr lang="en-US" sz="2800" i="1" dirty="0">
                <a:sym typeface="Wingdings" pitchFamily="2" charset="2"/>
              </a:endParaRPr>
            </a:p>
          </p:txBody>
        </p:sp>
        <p:pic>
          <p:nvPicPr>
            <p:cNvPr id="43043" name="Picture 35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6" y="1344"/>
              <a:ext cx="582" cy="456"/>
            </a:xfrm>
            <a:prstGeom prst="rect">
              <a:avLst/>
            </a:prstGeom>
            <a:noFill/>
          </p:spPr>
        </p:pic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762000" y="3657598"/>
            <a:ext cx="5486400" cy="842963"/>
            <a:chOff x="276" y="2727"/>
            <a:chExt cx="3456" cy="531"/>
          </a:xfrm>
        </p:grpSpPr>
        <p:sp>
          <p:nvSpPr>
            <p:cNvPr id="43030" name="Text Box 22"/>
            <p:cNvSpPr txBox="1">
              <a:spLocks noChangeArrowheads="1"/>
            </p:cNvSpPr>
            <p:nvPr/>
          </p:nvSpPr>
          <p:spPr bwMode="auto">
            <a:xfrm>
              <a:off x="468" y="2967"/>
              <a:ext cx="8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m </a:t>
              </a:r>
              <a:r>
                <a:rPr lang="en-US" sz="2400" dirty="0"/>
                <a:t>factors</a:t>
              </a:r>
            </a:p>
          </p:txBody>
        </p:sp>
        <p:sp>
          <p:nvSpPr>
            <p:cNvPr id="43031" name="AutoShape 23"/>
            <p:cNvSpPr>
              <a:spLocks/>
            </p:cNvSpPr>
            <p:nvPr/>
          </p:nvSpPr>
          <p:spPr bwMode="auto">
            <a:xfrm rot="5400000">
              <a:off x="703" y="2300"/>
              <a:ext cx="240" cy="1094"/>
            </a:xfrm>
            <a:prstGeom prst="rightBrace">
              <a:avLst>
                <a:gd name="adj1" fmla="val 32217"/>
                <a:gd name="adj2" fmla="val 5079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AutoShape 38"/>
            <p:cNvSpPr>
              <a:spLocks/>
            </p:cNvSpPr>
            <p:nvPr/>
          </p:nvSpPr>
          <p:spPr bwMode="auto">
            <a:xfrm rot="5400000">
              <a:off x="1860" y="2295"/>
              <a:ext cx="240" cy="1104"/>
            </a:xfrm>
            <a:prstGeom prst="rightBrace">
              <a:avLst>
                <a:gd name="adj1" fmla="val 3214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7" name="AutoShape 39"/>
            <p:cNvSpPr>
              <a:spLocks/>
            </p:cNvSpPr>
            <p:nvPr/>
          </p:nvSpPr>
          <p:spPr bwMode="auto">
            <a:xfrm rot="5400000">
              <a:off x="3084" y="2319"/>
              <a:ext cx="240" cy="1056"/>
            </a:xfrm>
            <a:prstGeom prst="rightBrace">
              <a:avLst>
                <a:gd name="adj1" fmla="val 3095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8" name="Text Box 40"/>
            <p:cNvSpPr txBox="1">
              <a:spLocks noChangeArrowheads="1"/>
            </p:cNvSpPr>
            <p:nvPr/>
          </p:nvSpPr>
          <p:spPr bwMode="auto">
            <a:xfrm>
              <a:off x="1620" y="2967"/>
              <a:ext cx="8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m </a:t>
              </a:r>
              <a:r>
                <a:rPr lang="en-US" sz="2400" dirty="0"/>
                <a:t>factors</a:t>
              </a:r>
            </a:p>
          </p:txBody>
        </p:sp>
        <p:sp>
          <p:nvSpPr>
            <p:cNvPr id="43049" name="Text Box 41"/>
            <p:cNvSpPr txBox="1">
              <a:spLocks noChangeArrowheads="1"/>
            </p:cNvSpPr>
            <p:nvPr/>
          </p:nvSpPr>
          <p:spPr bwMode="auto">
            <a:xfrm>
              <a:off x="2820" y="2967"/>
              <a:ext cx="8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m f</a:t>
              </a:r>
              <a:r>
                <a:rPr lang="en-US" sz="2400" dirty="0"/>
                <a:t>actors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990600" y="4343400"/>
            <a:ext cx="5181600" cy="933450"/>
            <a:chOff x="409" y="3264"/>
            <a:chExt cx="3264" cy="588"/>
          </a:xfrm>
        </p:grpSpPr>
        <p:sp>
          <p:nvSpPr>
            <p:cNvPr id="43050" name="AutoShape 42"/>
            <p:cNvSpPr>
              <a:spLocks/>
            </p:cNvSpPr>
            <p:nvPr/>
          </p:nvSpPr>
          <p:spPr bwMode="auto">
            <a:xfrm rot="5400000">
              <a:off x="1873" y="1800"/>
              <a:ext cx="336" cy="3264"/>
            </a:xfrm>
            <a:prstGeom prst="rightBrace">
              <a:avLst>
                <a:gd name="adj1" fmla="val 113095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1" name="Text Box 43"/>
            <p:cNvSpPr txBox="1">
              <a:spLocks noChangeArrowheads="1"/>
            </p:cNvSpPr>
            <p:nvPr/>
          </p:nvSpPr>
          <p:spPr bwMode="auto">
            <a:xfrm>
              <a:off x="1296" y="3561"/>
              <a:ext cx="17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n</a:t>
              </a:r>
              <a:r>
                <a:rPr lang="en-US" sz="2400" dirty="0"/>
                <a:t> groups of </a:t>
              </a:r>
              <a:r>
                <a:rPr lang="en-US" sz="2400" i="1" dirty="0"/>
                <a:t>m</a:t>
              </a:r>
              <a:r>
                <a:rPr lang="en-US" sz="2400" dirty="0"/>
                <a:t> factors</a:t>
              </a:r>
              <a:endParaRPr lang="en-US" sz="2400" i="1" dirty="0"/>
            </a:p>
          </p:txBody>
        </p:sp>
      </p:grp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257800"/>
            <a:ext cx="6096000" cy="79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304800" y="5943599"/>
            <a:ext cx="8207375" cy="708025"/>
            <a:chOff x="590" y="2059"/>
            <a:chExt cx="5170" cy="446"/>
          </a:xfrm>
        </p:grpSpPr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590" y="2059"/>
              <a:ext cx="517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Verdana" pitchFamily="34" charset="0"/>
                </a:rPr>
                <a:t>Notice the relationship between the exponents in the original power and the exponent in the final power:</a:t>
              </a:r>
            </a:p>
          </p:txBody>
        </p:sp>
        <p:pic>
          <p:nvPicPr>
            <p:cNvPr id="23" name="Picture 10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0" y="2299"/>
              <a:ext cx="702" cy="179"/>
            </a:xfrm>
            <a:prstGeom prst="rect">
              <a:avLst/>
            </a:prstGeom>
            <a:noFill/>
          </p:spPr>
        </p:pic>
      </p:grp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609600"/>
          </a:xfrm>
        </p:spPr>
        <p:txBody>
          <a:bodyPr/>
          <a:lstStyle/>
          <a:p>
            <a:r>
              <a:rPr lang="en-US" sz="3600" dirty="0" smtClean="0"/>
              <a:t>Raising a Power to a Power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93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12" y="2362200"/>
            <a:ext cx="899277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Property: Power to a Power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20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7914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Exponents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45064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1219200" cy="657225"/>
          </a:xfrm>
          <a:prstGeom prst="rect">
            <a:avLst/>
          </a:prstGeom>
          <a:noFill/>
        </p:spPr>
      </p:pic>
      <p:pic>
        <p:nvPicPr>
          <p:cNvPr id="45065" name="Picture 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3048000"/>
            <a:ext cx="571500" cy="390525"/>
          </a:xfrm>
          <a:prstGeom prst="rect">
            <a:avLst/>
          </a:prstGeom>
          <a:noFill/>
        </p:spPr>
      </p:pic>
      <p:pic>
        <p:nvPicPr>
          <p:cNvPr id="45066" name="Picture 10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3495675"/>
            <a:ext cx="342900" cy="390525"/>
          </a:xfrm>
          <a:prstGeom prst="rect">
            <a:avLst/>
          </a:prstGeom>
          <a:noFill/>
        </p:spPr>
      </p:pic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984625" y="2409825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984625" y="3443288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pic>
        <p:nvPicPr>
          <p:cNvPr id="45069" name="Picture 13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7750" y="3962400"/>
            <a:ext cx="1238250" cy="657225"/>
          </a:xfrm>
          <a:prstGeom prst="rect">
            <a:avLst/>
          </a:prstGeom>
          <a:noFill/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47800" y="4762500"/>
            <a:ext cx="704850" cy="876300"/>
            <a:chOff x="1008" y="2988"/>
            <a:chExt cx="444" cy="552"/>
          </a:xfrm>
        </p:grpSpPr>
        <p:pic>
          <p:nvPicPr>
            <p:cNvPr id="45072" name="Picture 16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08" y="2988"/>
              <a:ext cx="444" cy="276"/>
            </a:xfrm>
            <a:prstGeom prst="rect">
              <a:avLst/>
            </a:prstGeom>
            <a:noFill/>
          </p:spPr>
        </p:pic>
        <p:pic>
          <p:nvPicPr>
            <p:cNvPr id="45073" name="Picture 17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17" y="3264"/>
              <a:ext cx="312" cy="276"/>
            </a:xfrm>
            <a:prstGeom prst="rect">
              <a:avLst/>
            </a:prstGeom>
            <a:noFill/>
          </p:spPr>
        </p:pic>
      </p:grp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462088" y="563880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984625" y="4052888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3984625" y="4740275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Zero multiplied by any number is zero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3984625" y="5591175"/>
            <a:ext cx="489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Any number raised to the zero power is 1.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Example: Raising a Power to a Power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68" grpId="0"/>
      <p:bldP spid="45074" grpId="0"/>
      <p:bldP spid="45075" grpId="0"/>
      <p:bldP spid="45076" grpId="0"/>
      <p:bldP spid="450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48137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2314575"/>
            <a:ext cx="1762125" cy="657225"/>
          </a:xfrm>
          <a:prstGeom prst="rect">
            <a:avLst/>
          </a:prstGeom>
          <a:noFill/>
        </p:spPr>
      </p:pic>
      <p:pic>
        <p:nvPicPr>
          <p:cNvPr id="48140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52850"/>
            <a:ext cx="1381125" cy="438150"/>
          </a:xfrm>
          <a:prstGeom prst="rect">
            <a:avLst/>
          </a:prstGeom>
          <a:noFill/>
        </p:spPr>
      </p:pic>
      <p:pic>
        <p:nvPicPr>
          <p:cNvPr id="48141" name="Picture 13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114675"/>
            <a:ext cx="1695450" cy="466725"/>
          </a:xfrm>
          <a:prstGeom prst="rect">
            <a:avLst/>
          </a:prstGeom>
          <a:noFill/>
        </p:spPr>
      </p:pic>
      <p:pic>
        <p:nvPicPr>
          <p:cNvPr id="48142" name="Picture 14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362450"/>
            <a:ext cx="1123950" cy="438150"/>
          </a:xfrm>
          <a:prstGeom prst="rect">
            <a:avLst/>
          </a:prstGeom>
          <a:noFill/>
        </p:spPr>
      </p:pic>
      <p:pic>
        <p:nvPicPr>
          <p:cNvPr id="48143" name="Picture 15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972050"/>
            <a:ext cx="781050" cy="438150"/>
          </a:xfrm>
          <a:prstGeom prst="rect">
            <a:avLst/>
          </a:prstGeom>
          <a:noFill/>
        </p:spPr>
      </p:pic>
      <p:pic>
        <p:nvPicPr>
          <p:cNvPr id="48144" name="Picture 16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3" y="5476875"/>
            <a:ext cx="685800" cy="771525"/>
          </a:xfrm>
          <a:prstGeom prst="rect">
            <a:avLst/>
          </a:prstGeom>
          <a:noFill/>
        </p:spPr>
      </p:pic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984625" y="2409825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984625" y="3463925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Simplify the exponent of the first term.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3984625" y="4287838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Since the powers have the same base, add the exponents.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984625" y="5562600"/>
            <a:ext cx="431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Write with a positive exponent.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304800" y="2438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  <p:sp>
        <p:nvSpPr>
          <p:cNvPr id="15" name="Title 16"/>
          <p:cNvSpPr txBox="1">
            <a:spLocks/>
          </p:cNvSpPr>
          <p:nvPr/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Raising a Power to a Power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/>
      <p:bldP spid="48147" grpId="0"/>
      <p:bldP spid="48148" grpId="0"/>
      <p:bldP spid="481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49162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200"/>
            <a:ext cx="1314450" cy="657225"/>
          </a:xfrm>
          <a:prstGeom prst="rect">
            <a:avLst/>
          </a:prstGeom>
          <a:noFill/>
        </p:spPr>
      </p:pic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984625" y="2547938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984625" y="3552825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pic>
        <p:nvPicPr>
          <p:cNvPr id="49168" name="Picture 1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0" y="3048000"/>
            <a:ext cx="685800" cy="438150"/>
          </a:xfrm>
          <a:prstGeom prst="rect">
            <a:avLst/>
          </a:prstGeom>
          <a:noFill/>
        </p:spPr>
      </p:pic>
      <p:pic>
        <p:nvPicPr>
          <p:cNvPr id="49169" name="Picture 1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3013" y="3524250"/>
            <a:ext cx="619125" cy="438150"/>
          </a:xfrm>
          <a:prstGeom prst="rect">
            <a:avLst/>
          </a:prstGeom>
          <a:noFill/>
        </p:spPr>
      </p:pic>
      <p:pic>
        <p:nvPicPr>
          <p:cNvPr id="49171" name="Picture 19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1538" y="3990975"/>
            <a:ext cx="1200150" cy="657225"/>
          </a:xfrm>
          <a:prstGeom prst="rect">
            <a:avLst/>
          </a:prstGeom>
          <a:noFill/>
        </p:spPr>
      </p:pic>
      <p:pic>
        <p:nvPicPr>
          <p:cNvPr id="49172" name="Picture 20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66838" y="4724400"/>
            <a:ext cx="695325" cy="390525"/>
          </a:xfrm>
          <a:prstGeom prst="rect">
            <a:avLst/>
          </a:prstGeom>
          <a:noFill/>
        </p:spPr>
      </p:pic>
      <p:pic>
        <p:nvPicPr>
          <p:cNvPr id="49173" name="Picture 21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81125" y="5257800"/>
            <a:ext cx="352425" cy="390525"/>
          </a:xfrm>
          <a:prstGeom prst="rect">
            <a:avLst/>
          </a:prstGeom>
          <a:noFill/>
        </p:spPr>
      </p:pic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1252538" y="5670550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1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3984625" y="4114800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3984625" y="4740275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Zero multiplied by any number is zero.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3984625" y="5591175"/>
            <a:ext cx="489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Any number raised to the zero power is 1.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85800" y="533400"/>
            <a:ext cx="5791200" cy="11430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/>
      <p:bldP spid="49167" grpId="0"/>
      <p:bldP spid="49174" grpId="0"/>
      <p:bldP spid="49175" grpId="0"/>
      <p:bldP spid="49176" grpId="0"/>
      <p:bldP spid="49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50187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213" y="2362200"/>
            <a:ext cx="2171700" cy="657225"/>
          </a:xfrm>
          <a:prstGeom prst="rect">
            <a:avLst/>
          </a:prstGeom>
          <a:noFill/>
        </p:spPr>
      </p:pic>
      <p:pic>
        <p:nvPicPr>
          <p:cNvPr id="50188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267075"/>
            <a:ext cx="2247900" cy="466725"/>
          </a:xfrm>
          <a:prstGeom prst="rect">
            <a:avLst/>
          </a:prstGeom>
          <a:noFill/>
        </p:spPr>
      </p:pic>
      <p:pic>
        <p:nvPicPr>
          <p:cNvPr id="50191" name="Picture 1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905250"/>
            <a:ext cx="1038225" cy="438150"/>
          </a:xfrm>
          <a:prstGeom prst="rect">
            <a:avLst/>
          </a:prstGeom>
          <a:noFill/>
        </p:spPr>
      </p:pic>
      <p:pic>
        <p:nvPicPr>
          <p:cNvPr id="50192" name="Picture 16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572000"/>
            <a:ext cx="933450" cy="390525"/>
          </a:xfrm>
          <a:prstGeom prst="rect">
            <a:avLst/>
          </a:prstGeom>
          <a:noFill/>
        </p:spPr>
      </p:pic>
      <p:pic>
        <p:nvPicPr>
          <p:cNvPr id="50193" name="Picture 17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5248275"/>
            <a:ext cx="476250" cy="390525"/>
          </a:xfrm>
          <a:prstGeom prst="rect">
            <a:avLst/>
          </a:prstGeom>
          <a:noFill/>
        </p:spPr>
      </p:pic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010025" y="2409825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4010025" y="3200400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Simplify the exponents of the two terms.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4010025" y="4587875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Since the powers have the same base, add the exponents.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838200" y="251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  <p:sp>
        <p:nvSpPr>
          <p:cNvPr id="13" name="Title 15"/>
          <p:cNvSpPr txBox="1">
            <a:spLocks/>
          </p:cNvSpPr>
          <p:nvPr/>
        </p:nvSpPr>
        <p:spPr>
          <a:xfrm>
            <a:off x="685800" y="533400"/>
            <a:ext cx="5791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Turn: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/>
      <p:bldP spid="50195" grpId="0"/>
      <p:bldP spid="501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33400" y="1981200"/>
            <a:ext cx="7940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Powers of products can be found by using the meaning of an exponent.</a:t>
            </a:r>
          </a:p>
        </p:txBody>
      </p:sp>
      <p:pic>
        <p:nvPicPr>
          <p:cNvPr id="51231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2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89" y="3962400"/>
            <a:ext cx="89541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Raising a Product to a Power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49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Theme249</Template>
  <TotalTime>49</TotalTime>
  <Words>470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</vt:lpstr>
      <vt:lpstr>Times New Roman</vt:lpstr>
      <vt:lpstr>Verdana</vt:lpstr>
      <vt:lpstr>Wingdings</vt:lpstr>
      <vt:lpstr>Theme249</vt:lpstr>
      <vt:lpstr>More Multiplication Properties of Exponents</vt:lpstr>
      <vt:lpstr>Raising a Power to a Power</vt:lpstr>
      <vt:lpstr>Property: Power to a Power</vt:lpstr>
      <vt:lpstr>Simplifying Exponents</vt:lpstr>
      <vt:lpstr>Example: Raising a Power to a Power</vt:lpstr>
      <vt:lpstr>PowerPoint Presentation</vt:lpstr>
      <vt:lpstr>Your Turn:</vt:lpstr>
      <vt:lpstr>PowerPoint Presentation</vt:lpstr>
      <vt:lpstr>Raising a Product to a Power</vt:lpstr>
      <vt:lpstr>Example: Powers of Products </vt:lpstr>
      <vt:lpstr>PowerPoint Presentation</vt:lpstr>
      <vt:lpstr>Your Turn:</vt:lpstr>
      <vt:lpstr>Your Turn:</vt:lpstr>
      <vt:lpstr>Joke Time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Multiplication Properties of Exponents</dc:title>
  <dc:creator>Bill</dc:creator>
  <cp:lastModifiedBy>James Montgomery</cp:lastModifiedBy>
  <cp:revision>11</cp:revision>
  <dcterms:created xsi:type="dcterms:W3CDTF">2012-11-08T00:02:40Z</dcterms:created>
  <dcterms:modified xsi:type="dcterms:W3CDTF">2018-02-22T14:26:10Z</dcterms:modified>
</cp:coreProperties>
</file>