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C9790-127F-4FE3-95A2-3F0041B863F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D31B9-F2B6-42E7-89CC-693F15C6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65570-9EDB-43BA-B7B4-9C54FA3320D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7ED84-B7F6-45DA-A482-34257512DC6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A376B-7013-4082-B7AB-999EF9B2343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4B76-B756-4156-BD1D-6D987C0F01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9DFD72-EBE0-4297-9A3E-7E9D489F35B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5" descr="C:\Users\Bill\Desktop\Desktop\D667B224428B4B59A8B5E3CA3C558CE2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0"/>
            <a:ext cx="1731963" cy="17670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Powers With the Same 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1-1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69925" y="1936750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c.</a:t>
            </a:r>
          </a:p>
        </p:txBody>
      </p:sp>
      <p:pic>
        <p:nvPicPr>
          <p:cNvPr id="39945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71675"/>
            <a:ext cx="1847850" cy="438150"/>
          </a:xfrm>
          <a:prstGeom prst="rect">
            <a:avLst/>
          </a:prstGeom>
          <a:noFill/>
        </p:spPr>
      </p:pic>
      <p:pic>
        <p:nvPicPr>
          <p:cNvPr id="39948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638" y="2514600"/>
            <a:ext cx="2181225" cy="438150"/>
          </a:xfrm>
          <a:prstGeom prst="rect">
            <a:avLst/>
          </a:prstGeom>
          <a:noFill/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295400" y="3048000"/>
            <a:ext cx="1238250" cy="1257300"/>
            <a:chOff x="816" y="1920"/>
            <a:chExt cx="780" cy="792"/>
          </a:xfrm>
        </p:grpSpPr>
        <p:pic>
          <p:nvPicPr>
            <p:cNvPr id="39949" name="Picture 13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1920"/>
              <a:ext cx="780" cy="276"/>
            </a:xfrm>
            <a:prstGeom prst="rect">
              <a:avLst/>
            </a:prstGeom>
            <a:noFill/>
          </p:spPr>
        </p:pic>
        <p:pic>
          <p:nvPicPr>
            <p:cNvPr id="39950" name="Picture 14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6" y="2178"/>
              <a:ext cx="318" cy="534"/>
            </a:xfrm>
            <a:prstGeom prst="rect">
              <a:avLst/>
            </a:prstGeom>
            <a:noFill/>
          </p:spPr>
        </p:pic>
      </p:grp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4213225" y="2438400"/>
            <a:ext cx="4930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4213225" y="3276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4" grpId="0"/>
      <p:bldP spid="399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09600" y="2133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d.</a:t>
            </a:r>
          </a:p>
        </p:txBody>
      </p:sp>
      <p:pic>
        <p:nvPicPr>
          <p:cNvPr id="58379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2552700" cy="438150"/>
          </a:xfrm>
          <a:prstGeom prst="rect">
            <a:avLst/>
          </a:prstGeom>
          <a:noFill/>
        </p:spPr>
      </p:pic>
      <p:pic>
        <p:nvPicPr>
          <p:cNvPr id="58380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867275"/>
            <a:ext cx="428625" cy="771525"/>
          </a:xfrm>
          <a:prstGeom prst="rect">
            <a:avLst/>
          </a:prstGeom>
          <a:noFill/>
        </p:spPr>
      </p:pic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238625" y="2835275"/>
            <a:ext cx="458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Group the first two and second two terms.</a:t>
            </a:r>
          </a:p>
        </p:txBody>
      </p:sp>
      <p:pic>
        <p:nvPicPr>
          <p:cNvPr id="58382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819400"/>
            <a:ext cx="2028825" cy="952500"/>
          </a:xfrm>
          <a:prstGeom prst="rect">
            <a:avLst/>
          </a:prstGeom>
          <a:noFill/>
        </p:spPr>
      </p:pic>
      <p:pic>
        <p:nvPicPr>
          <p:cNvPr id="58383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886200"/>
            <a:ext cx="1152525" cy="800100"/>
          </a:xfrm>
          <a:prstGeom prst="rect">
            <a:avLst/>
          </a:prstGeom>
          <a:noFill/>
        </p:spPr>
      </p:pic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4238625" y="3810000"/>
            <a:ext cx="474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Divide the first group and add the second group. 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4238625" y="4876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Multiply.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/>
      <p:bldP spid="58384" grpId="0"/>
      <p:bldP spid="58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3725" y="1708150"/>
            <a:ext cx="1869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A.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3</a:t>
            </a:r>
            <a:r>
              <a:rPr lang="en-US" altLang="en-US" sz="2400" b="1" i="1" dirty="0"/>
              <a:t>a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)(4</a:t>
            </a:r>
            <a:r>
              <a:rPr lang="en-US" altLang="en-US" sz="2400" b="1" i="1" dirty="0"/>
              <a:t>a</a:t>
            </a:r>
            <a:r>
              <a:rPr lang="en-US" altLang="en-US" sz="2400" b="1" baseline="30000" dirty="0"/>
              <a:t>5</a:t>
            </a:r>
            <a:r>
              <a:rPr lang="en-US" altLang="en-US" sz="2400" b="1" dirty="0"/>
              <a:t>)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066800" y="2133600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(3 ∙</a:t>
            </a:r>
            <a:r>
              <a:rPr lang="en-US" altLang="en-US" sz="2400" i="1"/>
              <a:t> </a:t>
            </a:r>
            <a:r>
              <a:rPr lang="en-US" altLang="en-US" sz="2400"/>
              <a:t>4)(</a:t>
            </a:r>
            <a:r>
              <a:rPr lang="en-US" altLang="en-US" sz="2400" i="1"/>
              <a:t>a</a:t>
            </a:r>
            <a:r>
              <a:rPr lang="en-US" altLang="en-US" sz="2400" baseline="30000"/>
              <a:t>2 </a:t>
            </a:r>
            <a:r>
              <a:rPr lang="en-US" altLang="en-US" sz="2400"/>
              <a:t>∙ </a:t>
            </a:r>
            <a:r>
              <a:rPr lang="en-US" altLang="en-US" sz="2400" i="1"/>
              <a:t>a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708150" y="3048000"/>
            <a:ext cx="88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12</a:t>
            </a:r>
            <a:r>
              <a:rPr lang="en-US" altLang="en-US" sz="2400" i="1"/>
              <a:t>a</a:t>
            </a:r>
            <a:r>
              <a:rPr lang="en-US" altLang="en-US" sz="2400" baseline="30000"/>
              <a:t>7</a:t>
            </a:r>
            <a:endParaRPr lang="en-US" altLang="en-US" sz="24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00400" y="2606675"/>
            <a:ext cx="5840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09600" y="3536950"/>
            <a:ext cx="2226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B.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4</a:t>
            </a:r>
            <a:r>
              <a:rPr lang="en-US" altLang="en-US" sz="2400" b="1" i="1" dirty="0"/>
              <a:t>x</a:t>
            </a:r>
            <a:r>
              <a:rPr lang="en-US" altLang="en-US" sz="2400" b="1" baseline="30000" dirty="0"/>
              <a:t>2</a:t>
            </a:r>
            <a:r>
              <a:rPr lang="en-US" altLang="en-US" sz="2400" b="1" i="1" dirty="0"/>
              <a:t>y</a:t>
            </a:r>
            <a:r>
              <a:rPr lang="en-US" altLang="en-US" sz="2400" b="1" baseline="30000" dirty="0"/>
              <a:t>3</a:t>
            </a:r>
            <a:r>
              <a:rPr lang="en-US" altLang="en-US" sz="2400" b="1" dirty="0"/>
              <a:t>)(5</a:t>
            </a:r>
            <a:r>
              <a:rPr lang="en-US" altLang="en-US" sz="2400" b="1" i="1" dirty="0"/>
              <a:t>xy</a:t>
            </a:r>
            <a:r>
              <a:rPr lang="en-US" altLang="en-US" sz="2400" b="1" baseline="30000" dirty="0"/>
              <a:t>5</a:t>
            </a:r>
            <a:r>
              <a:rPr lang="en-US" altLang="en-US" sz="2400" b="1" dirty="0"/>
              <a:t>)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66800" y="4038600"/>
            <a:ext cx="348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(4 ∙ 5)(</a:t>
            </a:r>
            <a:r>
              <a:rPr lang="en-US" altLang="en-US" sz="2400" i="1"/>
              <a:t>x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x</a:t>
            </a:r>
            <a:r>
              <a:rPr lang="en-US" altLang="en-US" sz="2400"/>
              <a:t>)(</a:t>
            </a:r>
            <a:r>
              <a:rPr lang="en-US" altLang="en-US" sz="2400" i="1"/>
              <a:t>y</a:t>
            </a:r>
            <a:r>
              <a:rPr lang="en-US" altLang="en-US" sz="2400" baseline="30000"/>
              <a:t>3</a:t>
            </a:r>
            <a:r>
              <a:rPr lang="en-US" altLang="en-US" sz="2400"/>
              <a:t> ∙ </a:t>
            </a:r>
            <a:r>
              <a:rPr lang="en-US" altLang="en-US" sz="2400" i="1"/>
              <a:t>y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572000" y="4765675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286125" y="1920875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1143000" y="26289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3 ∙</a:t>
            </a:r>
            <a:r>
              <a:rPr lang="en-US" altLang="en-US" sz="2400" i="1"/>
              <a:t> </a:t>
            </a:r>
            <a:r>
              <a:rPr lang="en-US" altLang="en-US" sz="2400"/>
              <a:t>4 ∙ </a:t>
            </a:r>
            <a:r>
              <a:rPr lang="en-US" altLang="en-US" sz="2400" i="1"/>
              <a:t>a</a:t>
            </a:r>
            <a:r>
              <a:rPr lang="en-US" altLang="en-US" sz="2400" baseline="30000"/>
              <a:t>2 +</a:t>
            </a:r>
            <a:r>
              <a:rPr lang="en-US" altLang="en-US" sz="2400"/>
              <a:t> </a:t>
            </a:r>
            <a:r>
              <a:rPr lang="en-US" altLang="en-US" sz="2400" baseline="30000"/>
              <a:t>5</a:t>
            </a:r>
            <a:endParaRPr lang="en-US" altLang="en-US" sz="2400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1066800" y="44958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(4 ∙ 5)(</a:t>
            </a:r>
            <a:r>
              <a:rPr lang="en-US" altLang="en-US" sz="2400" i="1"/>
              <a:t>x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x</a:t>
            </a:r>
            <a:r>
              <a:rPr lang="en-US" altLang="en-US" sz="2400" baseline="30000"/>
              <a:t>1</a:t>
            </a:r>
            <a:r>
              <a:rPr lang="en-US" altLang="en-US" sz="2400"/>
              <a:t>)(</a:t>
            </a:r>
            <a:r>
              <a:rPr lang="en-US" altLang="en-US" sz="2400" i="1"/>
              <a:t>y</a:t>
            </a:r>
            <a:r>
              <a:rPr lang="en-US" altLang="en-US" sz="2400" baseline="30000"/>
              <a:t>3</a:t>
            </a:r>
            <a:r>
              <a:rPr lang="en-US" altLang="en-US" sz="2400"/>
              <a:t> ∙ </a:t>
            </a:r>
            <a:r>
              <a:rPr lang="en-US" altLang="en-US" sz="2400" i="1"/>
              <a:t>y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1211263" y="4953000"/>
            <a:ext cx="290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4 ∙ 5 ∙ </a:t>
            </a:r>
            <a:r>
              <a:rPr lang="en-US" altLang="en-US" sz="2400" i="1"/>
              <a:t>x</a:t>
            </a:r>
            <a:r>
              <a:rPr lang="en-US" altLang="en-US" sz="2400" baseline="30000"/>
              <a:t>2 + 1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y</a:t>
            </a:r>
            <a:r>
              <a:rPr lang="en-US" altLang="en-US" sz="2400" baseline="30000"/>
              <a:t>3+5</a:t>
            </a:r>
            <a:endParaRPr lang="en-US" altLang="en-US" sz="2400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163763" y="5391150"/>
            <a:ext cx="1189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20</a:t>
            </a:r>
            <a:r>
              <a:rPr lang="en-US" altLang="en-US" sz="2400" i="1"/>
              <a:t>x</a:t>
            </a:r>
            <a:r>
              <a:rPr lang="en-US" altLang="en-US" sz="2400" baseline="30000"/>
              <a:t>3</a:t>
            </a:r>
            <a:r>
              <a:rPr lang="en-US" altLang="en-US" sz="2400" i="1"/>
              <a:t>y</a:t>
            </a:r>
            <a:r>
              <a:rPr lang="en-US" altLang="en-US" sz="2400" baseline="30000"/>
              <a:t>8</a:t>
            </a:r>
            <a:endParaRPr lang="en-US" altLang="en-US" sz="2400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581525" y="3876675"/>
            <a:ext cx="456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Think: x = x</a:t>
            </a:r>
            <a:r>
              <a:rPr lang="en-US" altLang="en-US" sz="2400" i="1" baseline="30000">
                <a:solidFill>
                  <a:srgbClr val="3365FF"/>
                </a:solidFill>
              </a:rPr>
              <a:t>1</a:t>
            </a:r>
            <a:r>
              <a:rPr lang="en-US" altLang="en-US" sz="2400" i="1">
                <a:solidFill>
                  <a:srgbClr val="3365FF"/>
                </a:solidFill>
              </a:rPr>
              <a:t>.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sz="3600" dirty="0" smtClean="0"/>
              <a:t>Example: Multiplying Powers in Algebraic Expressions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/>
      <p:bldP spid="11283" grpId="0"/>
      <p:bldP spid="11285" grpId="0"/>
      <p:bldP spid="11287" grpId="0"/>
      <p:bldP spid="11295" grpId="0"/>
      <p:bldP spid="11296" grpId="0"/>
      <p:bldP spid="11297" grpId="0"/>
      <p:bldP spid="11298" grpId="0"/>
      <p:bldP spid="11299" grpId="0"/>
      <p:bldP spid="113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09600" y="2079625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/>
              <a:t>C. (–3</a:t>
            </a:r>
            <a:r>
              <a:rPr lang="en-US" altLang="en-US" sz="2400" b="1" i="1"/>
              <a:t>p</a:t>
            </a:r>
            <a:r>
              <a:rPr lang="en-US" altLang="en-US" sz="2400" b="1" baseline="30000"/>
              <a:t>2</a:t>
            </a:r>
            <a:r>
              <a:rPr lang="en-US" altLang="en-US" sz="2400" b="1" i="1"/>
              <a:t>r</a:t>
            </a:r>
            <a:r>
              <a:rPr lang="en-US" altLang="en-US" sz="2400" b="1"/>
              <a:t>)(6</a:t>
            </a:r>
            <a:r>
              <a:rPr lang="en-US" altLang="en-US" sz="2400" b="1" i="1"/>
              <a:t>pr</a:t>
            </a:r>
            <a:r>
              <a:rPr lang="en-US" altLang="en-US" sz="2400" b="1" baseline="30000"/>
              <a:t>3</a:t>
            </a:r>
            <a:r>
              <a:rPr lang="en-US" altLang="en-US" sz="2400" b="1"/>
              <a:t>s)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066800" y="2733675"/>
            <a:ext cx="390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(–3 ∙ 6)(</a:t>
            </a:r>
            <a:r>
              <a:rPr lang="en-US" altLang="en-US" sz="2400" i="1"/>
              <a:t>p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p</a:t>
            </a:r>
            <a:r>
              <a:rPr lang="en-US" altLang="en-US" sz="2400"/>
              <a:t>)(</a:t>
            </a:r>
            <a:r>
              <a:rPr lang="en-US" altLang="en-US" sz="2400" i="1"/>
              <a:t>r</a:t>
            </a:r>
            <a:r>
              <a:rPr lang="en-US" altLang="en-US" sz="2400"/>
              <a:t> ∙ </a:t>
            </a:r>
            <a:r>
              <a:rPr lang="en-US" altLang="en-US" sz="2400" i="1"/>
              <a:t>r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s</a:t>
            </a:r>
            <a:r>
              <a:rPr lang="en-US" altLang="en-US" sz="2400"/>
              <a:t>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876800" y="422275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211263" y="4410075"/>
            <a:ext cx="350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–3 ∙ 6 ∙ </a:t>
            </a:r>
            <a:r>
              <a:rPr lang="en-US" altLang="en-US" sz="2400" i="1"/>
              <a:t>p</a:t>
            </a:r>
            <a:r>
              <a:rPr lang="en-US" altLang="en-US" sz="2400" baseline="30000"/>
              <a:t>2 + 1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r</a:t>
            </a:r>
            <a:r>
              <a:rPr lang="en-US" altLang="en-US" sz="2400" baseline="30000"/>
              <a:t>1+3 </a:t>
            </a:r>
            <a:r>
              <a:rPr lang="en-US" altLang="en-US" sz="2400"/>
              <a:t>∙</a:t>
            </a:r>
            <a:r>
              <a:rPr lang="en-US" altLang="en-US" sz="2400" i="1"/>
              <a:t> s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163763" y="5330825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–18</a:t>
            </a:r>
            <a:r>
              <a:rPr lang="en-US" altLang="en-US" sz="2400" i="1"/>
              <a:t>p</a:t>
            </a:r>
            <a:r>
              <a:rPr lang="en-US" altLang="en-US" sz="2400" baseline="30000"/>
              <a:t>3</a:t>
            </a:r>
            <a:r>
              <a:rPr lang="en-US" altLang="en-US" sz="2400" i="1"/>
              <a:t>r</a:t>
            </a:r>
            <a:r>
              <a:rPr lang="en-US" altLang="en-US" sz="2400" baseline="30000"/>
              <a:t>4</a:t>
            </a:r>
            <a:r>
              <a:rPr lang="en-US" altLang="en-US" sz="2400" i="1"/>
              <a:t>s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953000" y="24384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66800" y="3578225"/>
            <a:ext cx="416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(–3 ∙ 6)(</a:t>
            </a:r>
            <a:r>
              <a:rPr lang="en-US" altLang="en-US" sz="2400" i="1"/>
              <a:t>p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p</a:t>
            </a:r>
            <a:r>
              <a:rPr lang="en-US" altLang="en-US" sz="2400" baseline="30000"/>
              <a:t>1</a:t>
            </a:r>
            <a:r>
              <a:rPr lang="en-US" altLang="en-US" sz="2400"/>
              <a:t>)(</a:t>
            </a:r>
            <a:r>
              <a:rPr lang="en-US" altLang="en-US" sz="2400" i="1"/>
              <a:t>r</a:t>
            </a:r>
            <a:r>
              <a:rPr lang="en-US" altLang="en-US" sz="2400" baseline="30000"/>
              <a:t>1</a:t>
            </a:r>
            <a:r>
              <a:rPr lang="en-US" altLang="en-US" sz="2400"/>
              <a:t> ∙ </a:t>
            </a:r>
            <a:r>
              <a:rPr lang="en-US" altLang="en-US" sz="2400" i="1"/>
              <a:t>r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s</a:t>
            </a:r>
            <a:r>
              <a:rPr lang="en-US" altLang="en-US" sz="2400"/>
              <a:t>)</a:t>
            </a:r>
          </a:p>
        </p:txBody>
      </p:sp>
      <p:sp>
        <p:nvSpPr>
          <p:cNvPr id="11" name="Title 16"/>
          <p:cNvSpPr txBox="1">
            <a:spLocks/>
          </p:cNvSpPr>
          <p:nvPr/>
        </p:nvSpPr>
        <p:spPr>
          <a:xfrm>
            <a:off x="685800" y="228600"/>
            <a:ext cx="57912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Multiplying Powers in Algebraic Expressions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  <p:bldP spid="31758" grpId="0"/>
      <p:bldP spid="31759" grpId="0"/>
      <p:bldP spid="31760" grpId="0"/>
      <p:bldP spid="317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1869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A.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2</a:t>
            </a:r>
            <a:r>
              <a:rPr lang="en-US" altLang="en-US" sz="2400" b="1" i="1" dirty="0"/>
              <a:t>b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)(7</a:t>
            </a:r>
            <a:r>
              <a:rPr lang="en-US" altLang="en-US" sz="2400" b="1" i="1" dirty="0"/>
              <a:t>b</a:t>
            </a:r>
            <a:r>
              <a:rPr lang="en-US" altLang="en-US" sz="2400" b="1" baseline="30000" dirty="0"/>
              <a:t>4</a:t>
            </a:r>
            <a:r>
              <a:rPr lang="en-US" altLang="en-US" sz="2400" b="1" dirty="0"/>
              <a:t>)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14400" y="2057400"/>
            <a:ext cx="237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(2 ∙</a:t>
            </a:r>
            <a:r>
              <a:rPr lang="en-US" altLang="en-US" sz="2400" i="1"/>
              <a:t> </a:t>
            </a:r>
            <a:r>
              <a:rPr lang="en-US" altLang="en-US" sz="2400"/>
              <a:t>7)(</a:t>
            </a:r>
            <a:r>
              <a:rPr lang="en-US" altLang="en-US" sz="2400" i="1"/>
              <a:t>b</a:t>
            </a:r>
            <a:r>
              <a:rPr lang="en-US" altLang="en-US" sz="2400" baseline="30000"/>
              <a:t>2 </a:t>
            </a:r>
            <a:r>
              <a:rPr lang="en-US" altLang="en-US" sz="2400"/>
              <a:t>∙ </a:t>
            </a:r>
            <a:r>
              <a:rPr lang="en-US" altLang="en-US" sz="2400" i="1"/>
              <a:t>b</a:t>
            </a:r>
            <a:r>
              <a:rPr lang="en-US" altLang="en-US" sz="2400" baseline="30000"/>
              <a:t>4</a:t>
            </a:r>
            <a:r>
              <a:rPr lang="en-US" altLang="en-US" sz="2400"/>
              <a:t>)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555750" y="3124200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14</a:t>
            </a:r>
            <a:r>
              <a:rPr lang="en-US" altLang="en-US" sz="2400" i="1"/>
              <a:t>b</a:t>
            </a:r>
            <a:r>
              <a:rPr lang="en-US" altLang="en-US" sz="2400" baseline="30000"/>
              <a:t>6</a:t>
            </a:r>
            <a:endParaRPr lang="en-US" altLang="en-US" sz="2400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124200" y="2682875"/>
            <a:ext cx="580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173413" y="18288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103313" y="2705100"/>
            <a:ext cx="201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∙</a:t>
            </a:r>
            <a:r>
              <a:rPr lang="en-US" altLang="en-US" sz="2400" i="1"/>
              <a:t> </a:t>
            </a:r>
            <a:r>
              <a:rPr lang="en-US" altLang="en-US" sz="2400"/>
              <a:t>7 ∙ </a:t>
            </a:r>
            <a:r>
              <a:rPr lang="en-US" altLang="en-US" sz="2400" i="1"/>
              <a:t>b</a:t>
            </a:r>
            <a:r>
              <a:rPr lang="en-US" altLang="en-US" sz="2400" baseline="30000"/>
              <a:t>2 +</a:t>
            </a:r>
            <a:r>
              <a:rPr lang="en-US" altLang="en-US" sz="2400"/>
              <a:t> </a:t>
            </a:r>
            <a:r>
              <a:rPr lang="en-US" altLang="en-US" sz="2400" baseline="30000"/>
              <a:t>4</a:t>
            </a:r>
            <a:endParaRPr lang="en-US" altLang="en-US" sz="240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90550" y="3657600"/>
            <a:ext cx="2246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B.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4</a:t>
            </a:r>
            <a:r>
              <a:rPr lang="en-US" altLang="en-US" sz="2400" b="1" i="1" dirty="0"/>
              <a:t>n</a:t>
            </a:r>
            <a:r>
              <a:rPr lang="en-US" altLang="en-US" sz="2400" b="1" baseline="30000" dirty="0"/>
              <a:t>4</a:t>
            </a:r>
            <a:r>
              <a:rPr lang="en-US" altLang="en-US" sz="2400" b="1" dirty="0"/>
              <a:t>)(5</a:t>
            </a:r>
            <a:r>
              <a:rPr lang="en-US" altLang="en-US" sz="2400" b="1" i="1" dirty="0"/>
              <a:t>n</a:t>
            </a:r>
            <a:r>
              <a:rPr lang="en-US" altLang="en-US" sz="2400" b="1" baseline="30000" dirty="0"/>
              <a:t>3</a:t>
            </a:r>
            <a:r>
              <a:rPr lang="en-US" altLang="en-US" sz="2400" b="1" dirty="0"/>
              <a:t>)(</a:t>
            </a:r>
            <a:r>
              <a:rPr lang="en-US" altLang="en-US" sz="2400" b="1" i="1" dirty="0"/>
              <a:t>p</a:t>
            </a:r>
            <a:r>
              <a:rPr lang="en-US" altLang="en-US" sz="2400" b="1" dirty="0"/>
              <a:t>)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063625" y="4083050"/>
            <a:ext cx="285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(4 ∙</a:t>
            </a:r>
            <a:r>
              <a:rPr lang="en-US" altLang="en-US" sz="2400" i="1"/>
              <a:t> </a:t>
            </a:r>
            <a:r>
              <a:rPr lang="en-US" altLang="en-US" sz="2400"/>
              <a:t>5)(</a:t>
            </a:r>
            <a:r>
              <a:rPr lang="en-US" altLang="en-US" sz="2400" i="1"/>
              <a:t>n</a:t>
            </a:r>
            <a:r>
              <a:rPr lang="en-US" altLang="en-US" sz="2400" baseline="30000"/>
              <a:t>4 </a:t>
            </a:r>
            <a:r>
              <a:rPr lang="en-US" altLang="en-US" sz="2400"/>
              <a:t>∙ </a:t>
            </a:r>
            <a:r>
              <a:rPr lang="en-US" altLang="en-US" sz="2400" i="1"/>
              <a:t>n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p</a:t>
            </a:r>
            <a:r>
              <a:rPr lang="en-US" altLang="en-US" sz="2400"/>
              <a:t>)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704975" y="5410200"/>
            <a:ext cx="108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20</a:t>
            </a:r>
            <a:r>
              <a:rPr lang="en-US" altLang="en-US" sz="2400" i="1"/>
              <a:t>n</a:t>
            </a:r>
            <a:r>
              <a:rPr lang="en-US" altLang="en-US" sz="2400" baseline="30000"/>
              <a:t>7</a:t>
            </a:r>
            <a:r>
              <a:rPr lang="en-US" altLang="en-US" sz="2400" i="1"/>
              <a:t>p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903663" y="4724400"/>
            <a:ext cx="5040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886200" y="3962400"/>
            <a:ext cx="4067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1252538" y="4800600"/>
            <a:ext cx="250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4 ∙</a:t>
            </a:r>
            <a:r>
              <a:rPr lang="en-US" altLang="en-US" sz="2400" i="1"/>
              <a:t> </a:t>
            </a:r>
            <a:r>
              <a:rPr lang="en-US" altLang="en-US" sz="2400"/>
              <a:t>5 ∙ </a:t>
            </a:r>
            <a:r>
              <a:rPr lang="en-US" altLang="en-US" sz="2400" i="1"/>
              <a:t>n</a:t>
            </a:r>
            <a:r>
              <a:rPr lang="en-US" altLang="en-US" sz="2400" baseline="30000"/>
              <a:t>4 +</a:t>
            </a:r>
            <a:r>
              <a:rPr lang="en-US" altLang="en-US" sz="2400"/>
              <a:t> </a:t>
            </a:r>
            <a:r>
              <a:rPr lang="en-US" altLang="en-US" sz="2400" baseline="30000"/>
              <a:t>3 </a:t>
            </a:r>
            <a:r>
              <a:rPr lang="en-US" altLang="en-US" sz="2400"/>
              <a:t>∙ </a:t>
            </a:r>
            <a:r>
              <a:rPr lang="en-US" altLang="en-US" sz="2400" i="1"/>
              <a:t>p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9" grpId="0"/>
      <p:bldP spid="32780" grpId="0"/>
      <p:bldP spid="32786" grpId="0"/>
      <p:bldP spid="32787" grpId="0"/>
      <p:bldP spid="32788" grpId="0"/>
      <p:bldP spid="32789" grpId="0"/>
      <p:bldP spid="327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9600" y="2079625"/>
            <a:ext cx="2569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C. </a:t>
            </a:r>
            <a:r>
              <a:rPr lang="en-US" altLang="en-US" sz="2400" b="1" dirty="0" smtClean="0"/>
              <a:t> (–</a:t>
            </a:r>
            <a:r>
              <a:rPr lang="en-US" altLang="en-US" sz="2400" b="1" dirty="0"/>
              <a:t>2</a:t>
            </a:r>
            <a:r>
              <a:rPr lang="en-US" altLang="en-US" sz="2400" b="1" i="1" dirty="0"/>
              <a:t>a</a:t>
            </a:r>
            <a:r>
              <a:rPr lang="en-US" altLang="en-US" sz="2400" b="1" baseline="30000" dirty="0"/>
              <a:t>4</a:t>
            </a:r>
            <a:r>
              <a:rPr lang="en-US" altLang="en-US" sz="2400" b="1" i="1" dirty="0"/>
              <a:t>b</a:t>
            </a:r>
            <a:r>
              <a:rPr lang="en-US" altLang="en-US" sz="2400" b="1" baseline="30000" dirty="0"/>
              <a:t>4</a:t>
            </a:r>
            <a:r>
              <a:rPr lang="en-US" altLang="en-US" sz="2400" b="1" dirty="0"/>
              <a:t>)(3</a:t>
            </a:r>
            <a:r>
              <a:rPr lang="en-US" altLang="en-US" sz="2400" b="1" i="1" dirty="0"/>
              <a:t>ab</a:t>
            </a:r>
            <a:r>
              <a:rPr lang="en-US" altLang="en-US" sz="2400" b="1" baseline="30000" dirty="0"/>
              <a:t>3</a:t>
            </a:r>
            <a:r>
              <a:rPr lang="en-US" altLang="en-US" sz="2400" b="1" i="1" dirty="0"/>
              <a:t>c</a:t>
            </a:r>
            <a:r>
              <a:rPr lang="en-US" altLang="en-US" sz="2400" b="1" dirty="0"/>
              <a:t>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66800" y="2733675"/>
            <a:ext cx="414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(–2 ∙ 3)(</a:t>
            </a:r>
            <a:r>
              <a:rPr lang="en-US" altLang="en-US" sz="2400" i="1"/>
              <a:t>a</a:t>
            </a:r>
            <a:r>
              <a:rPr lang="en-US" altLang="en-US" sz="2400" baseline="30000"/>
              <a:t>4</a:t>
            </a:r>
            <a:r>
              <a:rPr lang="en-US" altLang="en-US" sz="2400" i="1"/>
              <a:t> ∙ a</a:t>
            </a:r>
            <a:r>
              <a:rPr lang="en-US" altLang="en-US" sz="2400"/>
              <a:t>)(</a:t>
            </a:r>
            <a:r>
              <a:rPr lang="en-US" altLang="en-US" sz="2400" i="1"/>
              <a:t>b</a:t>
            </a:r>
            <a:r>
              <a:rPr lang="en-US" altLang="en-US" sz="2400" baseline="30000"/>
              <a:t>4</a:t>
            </a:r>
            <a:r>
              <a:rPr lang="en-US" altLang="en-US" sz="2400"/>
              <a:t> ∙ </a:t>
            </a:r>
            <a:r>
              <a:rPr lang="en-US" altLang="en-US" sz="2400" i="1"/>
              <a:t>b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c</a:t>
            </a:r>
            <a:r>
              <a:rPr lang="en-US" altLang="en-US" sz="2400"/>
              <a:t>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876800" y="391795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211263" y="4105275"/>
            <a:ext cx="355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–2 ∙ 3 ∙ </a:t>
            </a:r>
            <a:r>
              <a:rPr lang="en-US" altLang="en-US" sz="2400" i="1"/>
              <a:t>a</a:t>
            </a:r>
            <a:r>
              <a:rPr lang="en-US" altLang="en-US" sz="2400" baseline="30000"/>
              <a:t>4 + 1</a:t>
            </a:r>
            <a:r>
              <a:rPr lang="en-US" altLang="en-US" sz="2400" i="1"/>
              <a:t> ∙ b</a:t>
            </a:r>
            <a:r>
              <a:rPr lang="en-US" altLang="en-US" sz="2400" baseline="30000"/>
              <a:t>4+3 </a:t>
            </a:r>
            <a:r>
              <a:rPr lang="en-US" altLang="en-US" sz="2400" i="1"/>
              <a:t>∙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133600" y="4953000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–6</a:t>
            </a:r>
            <a:r>
              <a:rPr lang="en-US" altLang="en-US" sz="2400" i="1"/>
              <a:t>a</a:t>
            </a:r>
            <a:r>
              <a:rPr lang="en-US" altLang="en-US" sz="2400" baseline="30000"/>
              <a:t>5</a:t>
            </a:r>
            <a:r>
              <a:rPr lang="en-US" altLang="en-US" sz="2400" i="1"/>
              <a:t>b</a:t>
            </a:r>
            <a:r>
              <a:rPr lang="en-US" altLang="en-US" sz="2400" baseline="30000"/>
              <a:t>7</a:t>
            </a:r>
            <a:r>
              <a:rPr lang="en-US" altLang="en-US" sz="2400" i="1"/>
              <a:t>c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191125" y="2514600"/>
            <a:ext cx="3952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066800" y="3505200"/>
            <a:ext cx="427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(–2 ∙ 3)(</a:t>
            </a:r>
            <a:r>
              <a:rPr lang="en-US" altLang="en-US" sz="2400" i="1"/>
              <a:t>a</a:t>
            </a:r>
            <a:r>
              <a:rPr lang="en-US" altLang="en-US" sz="2400" baseline="30000"/>
              <a:t>4</a:t>
            </a:r>
            <a:r>
              <a:rPr lang="en-US" altLang="en-US" sz="2400" i="1"/>
              <a:t> ∙ a</a:t>
            </a:r>
            <a:r>
              <a:rPr lang="en-US" altLang="en-US" sz="2400" baseline="30000"/>
              <a:t>1</a:t>
            </a:r>
            <a:r>
              <a:rPr lang="en-US" altLang="en-US" sz="2400"/>
              <a:t>)(</a:t>
            </a:r>
            <a:r>
              <a:rPr lang="en-US" altLang="en-US" sz="2400" i="1"/>
              <a:t>b</a:t>
            </a:r>
            <a:r>
              <a:rPr lang="en-US" altLang="en-US" sz="2400" baseline="30000"/>
              <a:t>4</a:t>
            </a:r>
            <a:r>
              <a:rPr lang="en-US" altLang="en-US" sz="2400"/>
              <a:t> ∙ </a:t>
            </a:r>
            <a:r>
              <a:rPr lang="en-US" altLang="en-US" sz="2400" i="1"/>
              <a:t>b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c</a:t>
            </a:r>
            <a:r>
              <a:rPr lang="en-US" altLang="en-US" sz="2400"/>
              <a:t>)</a:t>
            </a:r>
          </a:p>
        </p:txBody>
      </p:sp>
      <p:sp>
        <p:nvSpPr>
          <p:cNvPr id="11" name="Title 16"/>
          <p:cNvSpPr txBox="1">
            <a:spLocks/>
          </p:cNvSpPr>
          <p:nvPr/>
        </p:nvSpPr>
        <p:spPr>
          <a:xfrm>
            <a:off x="685800" y="228600"/>
            <a:ext cx="57912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Turn: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799" grpId="0"/>
      <p:bldP spid="33800" grpId="0"/>
      <p:bldP spid="33801" grpId="0"/>
      <p:bldP spid="33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do you call a pig that does karate?</a:t>
            </a:r>
          </a:p>
          <a:p>
            <a:r>
              <a:rPr lang="en-US" sz="2400" dirty="0" smtClean="0"/>
              <a:t>A pork chop!</a:t>
            </a:r>
          </a:p>
          <a:p>
            <a:endParaRPr lang="en-US" sz="2400" dirty="0" smtClean="0"/>
          </a:p>
          <a:p>
            <a:r>
              <a:rPr lang="en-US" sz="2400" dirty="0" smtClean="0"/>
              <a:t>Why did the elephants get kicked out of the public pool?</a:t>
            </a:r>
          </a:p>
          <a:p>
            <a:r>
              <a:rPr lang="en-US" sz="2400" dirty="0" smtClean="0"/>
              <a:t>They kept dropping their trunks!</a:t>
            </a:r>
          </a:p>
          <a:p>
            <a:endParaRPr lang="en-US" sz="2400" dirty="0" smtClean="0"/>
          </a:p>
          <a:p>
            <a:r>
              <a:rPr lang="en-US" sz="2400" dirty="0" smtClean="0"/>
              <a:t>What did the psychiatrist say when a man wearing nothing but saran wrap walked into his office?</a:t>
            </a:r>
          </a:p>
          <a:p>
            <a:r>
              <a:rPr lang="en-US" sz="2400" dirty="0" smtClean="0"/>
              <a:t>I </a:t>
            </a:r>
            <a:r>
              <a:rPr lang="en-US" sz="2400" smtClean="0"/>
              <a:t>can clearly see you’re nuts!</a:t>
            </a: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1-1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533400" y="2286000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The following suggests a rule for multiplying powers with the same base. </a:t>
            </a: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990600" y="35052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2</a:t>
            </a:r>
            <a:r>
              <a:rPr lang="en-US" altLang="en-US" sz="2400" baseline="30000" dirty="0">
                <a:latin typeface="Verdana" pitchFamily="34" charset="0"/>
              </a:rPr>
              <a:t>4</a:t>
            </a:r>
            <a:r>
              <a:rPr lang="en-US" altLang="en-US" sz="2400" dirty="0">
                <a:latin typeface="Verdana" pitchFamily="34" charset="0"/>
              </a:rPr>
              <a:t> • 2</a:t>
            </a:r>
            <a:r>
              <a:rPr lang="en-US" altLang="en-US" sz="2400" baseline="30000" dirty="0">
                <a:latin typeface="Verdana" pitchFamily="34" charset="0"/>
              </a:rPr>
              <a:t>2</a:t>
            </a:r>
            <a:r>
              <a:rPr lang="en-US" altLang="en-US" sz="2400" dirty="0">
                <a:latin typeface="Verdana" pitchFamily="34" charset="0"/>
              </a:rPr>
              <a:t> = (2 • 2 • 2 • 2) • (2 • 2) = 2</a:t>
            </a:r>
            <a:r>
              <a:rPr lang="en-US" altLang="en-US" sz="2400" baseline="30000" dirty="0">
                <a:latin typeface="Verdana" pitchFamily="34" charset="0"/>
              </a:rPr>
              <a:t>6</a:t>
            </a:r>
          </a:p>
        </p:txBody>
      </p:sp>
      <p:sp>
        <p:nvSpPr>
          <p:cNvPr id="117833" name="Text Box 73"/>
          <p:cNvSpPr txBox="1">
            <a:spLocks noChangeArrowheads="1"/>
          </p:cNvSpPr>
          <p:nvPr/>
        </p:nvSpPr>
        <p:spPr bwMode="auto">
          <a:xfrm>
            <a:off x="1066800" y="43434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latin typeface="Verdana" pitchFamily="34" charset="0"/>
              </a:rPr>
              <a:t>a</a:t>
            </a:r>
            <a:r>
              <a:rPr lang="en-US" altLang="en-US" sz="2400" baseline="30000" dirty="0">
                <a:latin typeface="Verdana" pitchFamily="34" charset="0"/>
              </a:rPr>
              <a:t>3</a:t>
            </a:r>
            <a:r>
              <a:rPr lang="en-US" altLang="en-US" sz="2400" dirty="0">
                <a:latin typeface="Verdana" pitchFamily="34" charset="0"/>
              </a:rPr>
              <a:t> • </a:t>
            </a:r>
            <a:r>
              <a:rPr lang="en-US" altLang="en-US" sz="2400" i="1" dirty="0">
                <a:latin typeface="Verdana" pitchFamily="34" charset="0"/>
              </a:rPr>
              <a:t>a</a:t>
            </a:r>
            <a:r>
              <a:rPr lang="en-US" altLang="en-US" sz="2400" baseline="30000" dirty="0">
                <a:latin typeface="Verdana" pitchFamily="34" charset="0"/>
              </a:rPr>
              <a:t>2</a:t>
            </a:r>
            <a:r>
              <a:rPr lang="en-US" altLang="en-US" sz="2400" dirty="0">
                <a:latin typeface="Verdana" pitchFamily="34" charset="0"/>
              </a:rPr>
              <a:t> = (</a:t>
            </a:r>
            <a:r>
              <a:rPr lang="en-US" altLang="en-US" sz="2400" i="1" dirty="0">
                <a:latin typeface="Verdana" pitchFamily="34" charset="0"/>
              </a:rPr>
              <a:t>a • a • a</a:t>
            </a:r>
            <a:r>
              <a:rPr lang="en-US" altLang="en-US" sz="2400" dirty="0">
                <a:latin typeface="Verdana" pitchFamily="34" charset="0"/>
              </a:rPr>
              <a:t>) • (</a:t>
            </a:r>
            <a:r>
              <a:rPr lang="en-US" altLang="en-US" sz="2400" i="1" dirty="0">
                <a:latin typeface="Verdana" pitchFamily="34" charset="0"/>
              </a:rPr>
              <a:t>a • a</a:t>
            </a:r>
            <a:r>
              <a:rPr lang="en-US" altLang="en-US" sz="2400" dirty="0">
                <a:latin typeface="Verdana" pitchFamily="34" charset="0"/>
              </a:rPr>
              <a:t>) = </a:t>
            </a:r>
            <a:r>
              <a:rPr lang="en-US" altLang="en-US" sz="2400" i="1" dirty="0">
                <a:latin typeface="Verdana" pitchFamily="34" charset="0"/>
              </a:rPr>
              <a:t>a</a:t>
            </a:r>
            <a:r>
              <a:rPr lang="en-US" altLang="en-US" sz="2400" baseline="30000" dirty="0">
                <a:latin typeface="Verdana" pitchFamily="34" charset="0"/>
              </a:rPr>
              <a:t>5</a:t>
            </a:r>
          </a:p>
        </p:txBody>
      </p:sp>
      <p:sp>
        <p:nvSpPr>
          <p:cNvPr id="117834" name="Text Box 74"/>
          <p:cNvSpPr txBox="1">
            <a:spLocks noChangeArrowheads="1"/>
          </p:cNvSpPr>
          <p:nvPr/>
        </p:nvSpPr>
        <p:spPr bwMode="auto">
          <a:xfrm>
            <a:off x="533400" y="5257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Notice that the sum of the exponents in each expression equals the exponent in the answer: 4 + 2 = 6 and 3 + 2 = 5.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Multiplying Powers With the Same Base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6" grpId="0"/>
      <p:bldP spid="117833" grpId="0"/>
      <p:bldP spid="1178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64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7" y="2438400"/>
            <a:ext cx="903312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Property: Multiplying Powers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517525" y="2432050"/>
            <a:ext cx="2759075" cy="488950"/>
            <a:chOff x="1124" y="1530"/>
            <a:chExt cx="1738" cy="308"/>
          </a:xfrm>
        </p:grpSpPr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1124" y="1530"/>
              <a:ext cx="173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b="1" dirty="0">
                  <a:latin typeface="Verdana" pitchFamily="34" charset="0"/>
                </a:rPr>
                <a:t>A. </a:t>
              </a:r>
              <a:r>
                <a:rPr lang="en-US" altLang="en-US" sz="2600" b="1" dirty="0" smtClean="0">
                  <a:latin typeface="Verdana" pitchFamily="34" charset="0"/>
                </a:rPr>
                <a:t> 6</a:t>
              </a:r>
              <a:r>
                <a:rPr lang="en-US" altLang="en-US" sz="2600" b="1" baseline="30000" dirty="0" smtClean="0">
                  <a:latin typeface="Verdana" pitchFamily="34" charset="0"/>
                </a:rPr>
                <a:t>6</a:t>
              </a:r>
              <a:r>
                <a:rPr lang="en-US" altLang="en-US" sz="2600" dirty="0" smtClean="0">
                  <a:latin typeface="Verdana" pitchFamily="34" charset="0"/>
                </a:rPr>
                <a:t> </a:t>
              </a:r>
              <a:r>
                <a:rPr lang="en-US" altLang="en-US" sz="2600" dirty="0">
                  <a:latin typeface="Verdana" pitchFamily="34" charset="0"/>
                </a:rPr>
                <a:t>•</a:t>
              </a:r>
              <a:r>
                <a:rPr lang="en-US" altLang="en-US" sz="2600" b="1" dirty="0">
                  <a:latin typeface="System" charset="0"/>
                </a:rPr>
                <a:t> </a:t>
              </a:r>
              <a:r>
                <a:rPr lang="en-US" altLang="en-US" sz="2600" b="1" dirty="0">
                  <a:latin typeface="Verdana" pitchFamily="34" charset="0"/>
                </a:rPr>
                <a:t>6</a:t>
              </a:r>
              <a:r>
                <a:rPr lang="en-US" altLang="en-US" sz="2600" b="1" baseline="30000" dirty="0">
                  <a:latin typeface="Verdana" pitchFamily="34" charset="0"/>
                </a:rPr>
                <a:t>3</a:t>
              </a:r>
            </a:p>
          </p:txBody>
        </p:sp>
        <p:sp>
          <p:nvSpPr>
            <p:cNvPr id="74783" name="Text Box 31"/>
            <p:cNvSpPr txBox="1">
              <a:spLocks noChangeArrowheads="1"/>
            </p:cNvSpPr>
            <p:nvPr/>
          </p:nvSpPr>
          <p:spPr bwMode="auto">
            <a:xfrm>
              <a:off x="1609" y="153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74789" name="Text Box 37"/>
            <p:cNvSpPr txBox="1">
              <a:spLocks noChangeArrowheads="1"/>
            </p:cNvSpPr>
            <p:nvPr/>
          </p:nvSpPr>
          <p:spPr bwMode="auto">
            <a:xfrm>
              <a:off x="2051" y="153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1066800" y="3373438"/>
            <a:ext cx="541338" cy="488950"/>
            <a:chOff x="1824" y="2301"/>
            <a:chExt cx="341" cy="308"/>
          </a:xfrm>
        </p:grpSpPr>
        <p:sp>
          <p:nvSpPr>
            <p:cNvPr id="74792" name="Text Box 40"/>
            <p:cNvSpPr txBox="1">
              <a:spLocks noChangeArrowheads="1"/>
            </p:cNvSpPr>
            <p:nvPr/>
          </p:nvSpPr>
          <p:spPr bwMode="auto">
            <a:xfrm>
              <a:off x="1824" y="2301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>
                  <a:latin typeface="Verdana" pitchFamily="34" charset="0"/>
                </a:rPr>
                <a:t>6</a:t>
              </a:r>
            </a:p>
          </p:txBody>
        </p:sp>
        <p:sp>
          <p:nvSpPr>
            <p:cNvPr id="74793" name="Text Box 41"/>
            <p:cNvSpPr txBox="1">
              <a:spLocks noChangeArrowheads="1"/>
            </p:cNvSpPr>
            <p:nvPr/>
          </p:nvSpPr>
          <p:spPr bwMode="auto">
            <a:xfrm>
              <a:off x="1968" y="2305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9</a:t>
              </a:r>
            </a:p>
          </p:txBody>
        </p: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1066800" y="2889250"/>
            <a:ext cx="974725" cy="488950"/>
            <a:chOff x="1824" y="1996"/>
            <a:chExt cx="614" cy="308"/>
          </a:xfrm>
        </p:grpSpPr>
        <p:sp>
          <p:nvSpPr>
            <p:cNvPr id="74818" name="Text Box 66"/>
            <p:cNvSpPr txBox="1">
              <a:spLocks noChangeArrowheads="1"/>
            </p:cNvSpPr>
            <p:nvPr/>
          </p:nvSpPr>
          <p:spPr bwMode="auto">
            <a:xfrm>
              <a:off x="1824" y="1996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>
                  <a:latin typeface="Verdana" pitchFamily="34" charset="0"/>
                </a:rPr>
                <a:t>6</a:t>
              </a:r>
            </a:p>
          </p:txBody>
        </p:sp>
        <p:sp>
          <p:nvSpPr>
            <p:cNvPr id="74819" name="Text Box 67"/>
            <p:cNvSpPr txBox="1">
              <a:spLocks noChangeArrowheads="1"/>
            </p:cNvSpPr>
            <p:nvPr/>
          </p:nvSpPr>
          <p:spPr bwMode="auto">
            <a:xfrm>
              <a:off x="1965" y="2014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6</a:t>
              </a:r>
              <a:r>
                <a:rPr lang="en-US" altLang="en-US" sz="1600">
                  <a:latin typeface="Verdana" pitchFamily="34" charset="0"/>
                </a:rPr>
                <a:t> </a:t>
              </a:r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+ 3</a:t>
              </a:r>
            </a:p>
          </p:txBody>
        </p:sp>
      </p:grpSp>
      <p:sp>
        <p:nvSpPr>
          <p:cNvPr id="74824" name="Text Box 72"/>
          <p:cNvSpPr txBox="1">
            <a:spLocks noChangeArrowheads="1"/>
          </p:cNvSpPr>
          <p:nvPr/>
        </p:nvSpPr>
        <p:spPr bwMode="auto">
          <a:xfrm>
            <a:off x="523875" y="4260850"/>
            <a:ext cx="26765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>
                <a:latin typeface="Verdana" pitchFamily="34" charset="0"/>
              </a:rPr>
              <a:t>B.</a:t>
            </a:r>
            <a:r>
              <a:rPr lang="en-US" altLang="en-US" sz="2600" b="1" i="1" dirty="0">
                <a:latin typeface="Verdana" pitchFamily="34" charset="0"/>
              </a:rPr>
              <a:t> </a:t>
            </a:r>
            <a:r>
              <a:rPr lang="en-US" altLang="en-US" sz="2600" b="1" i="1" dirty="0" smtClean="0">
                <a:latin typeface="Verdana" pitchFamily="34" charset="0"/>
              </a:rPr>
              <a:t> </a:t>
            </a:r>
            <a:r>
              <a:rPr lang="en-US" altLang="en-US" sz="2600" b="1" dirty="0">
                <a:latin typeface="Verdana" pitchFamily="34" charset="0"/>
              </a:rPr>
              <a:t>(</a:t>
            </a:r>
            <a:r>
              <a:rPr lang="en-US" altLang="en-US" sz="2600" b="1" i="1" dirty="0" smtClean="0">
                <a:latin typeface="Verdana" pitchFamily="34" charset="0"/>
              </a:rPr>
              <a:t>n</a:t>
            </a:r>
            <a:r>
              <a:rPr lang="en-US" altLang="en-US" sz="2600" b="1" baseline="30000" dirty="0" smtClean="0">
                <a:latin typeface="Verdana" pitchFamily="34" charset="0"/>
              </a:rPr>
              <a:t>5</a:t>
            </a:r>
            <a:r>
              <a:rPr lang="en-US" altLang="en-US" sz="2600" b="1" dirty="0" smtClean="0">
                <a:latin typeface="Verdana" pitchFamily="34" charset="0"/>
              </a:rPr>
              <a:t>)(</a:t>
            </a:r>
            <a:r>
              <a:rPr lang="en-US" altLang="en-US" sz="2600" b="1" i="1" dirty="0" smtClean="0">
                <a:latin typeface="Verdana" pitchFamily="34" charset="0"/>
              </a:rPr>
              <a:t>n</a:t>
            </a:r>
            <a:r>
              <a:rPr lang="en-US" altLang="en-US" sz="2600" b="1" baseline="30000" dirty="0" smtClean="0">
                <a:latin typeface="Verdana" pitchFamily="34" charset="0"/>
              </a:rPr>
              <a:t>7</a:t>
            </a:r>
            <a:r>
              <a:rPr lang="en-US" altLang="en-US" sz="2600" b="1" dirty="0" smtClean="0">
                <a:latin typeface="Verdana" pitchFamily="34" charset="0"/>
              </a:rPr>
              <a:t>)</a:t>
            </a:r>
            <a:endParaRPr lang="en-US" altLang="en-US" sz="2600" b="1" baseline="30000" dirty="0">
              <a:latin typeface="Verdana" pitchFamily="34" charset="0"/>
            </a:endParaRPr>
          </a:p>
        </p:txBody>
      </p: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990600" y="5105400"/>
            <a:ext cx="669925" cy="488950"/>
            <a:chOff x="1824" y="3420"/>
            <a:chExt cx="422" cy="308"/>
          </a:xfrm>
        </p:grpSpPr>
        <p:sp>
          <p:nvSpPr>
            <p:cNvPr id="74828" name="Text Box 76"/>
            <p:cNvSpPr txBox="1">
              <a:spLocks noChangeArrowheads="1"/>
            </p:cNvSpPr>
            <p:nvPr/>
          </p:nvSpPr>
          <p:spPr bwMode="auto">
            <a:xfrm>
              <a:off x="1824" y="3420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 i="1">
                  <a:latin typeface="Verdana" pitchFamily="34" charset="0"/>
                </a:rPr>
                <a:t>n</a:t>
              </a:r>
            </a:p>
          </p:txBody>
        </p:sp>
        <p:sp>
          <p:nvSpPr>
            <p:cNvPr id="74829" name="Text Box 77"/>
            <p:cNvSpPr txBox="1">
              <a:spLocks noChangeArrowheads="1"/>
            </p:cNvSpPr>
            <p:nvPr/>
          </p:nvSpPr>
          <p:spPr bwMode="auto">
            <a:xfrm>
              <a:off x="1968" y="3460"/>
              <a:ext cx="2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12</a:t>
              </a:r>
            </a:p>
          </p:txBody>
        </p:sp>
      </p:grp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990600" y="4641850"/>
            <a:ext cx="965200" cy="488950"/>
            <a:chOff x="1824" y="3128"/>
            <a:chExt cx="608" cy="308"/>
          </a:xfrm>
        </p:grpSpPr>
        <p:sp>
          <p:nvSpPr>
            <p:cNvPr id="74835" name="Text Box 83"/>
            <p:cNvSpPr txBox="1">
              <a:spLocks noChangeArrowheads="1"/>
            </p:cNvSpPr>
            <p:nvPr/>
          </p:nvSpPr>
          <p:spPr bwMode="auto">
            <a:xfrm>
              <a:off x="1824" y="3128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i="1">
                  <a:latin typeface="Verdana" pitchFamily="34" charset="0"/>
                </a:rPr>
                <a:t>n</a:t>
              </a:r>
            </a:p>
          </p:txBody>
        </p:sp>
        <p:sp>
          <p:nvSpPr>
            <p:cNvPr id="74836" name="Text Box 84"/>
            <p:cNvSpPr txBox="1">
              <a:spLocks noChangeArrowheads="1"/>
            </p:cNvSpPr>
            <p:nvPr/>
          </p:nvSpPr>
          <p:spPr bwMode="auto">
            <a:xfrm>
              <a:off x="1959" y="3173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5 + 7</a:t>
              </a:r>
            </a:p>
          </p:txBody>
        </p:sp>
      </p:grpSp>
      <p:sp>
        <p:nvSpPr>
          <p:cNvPr id="74864" name="Text Box 112"/>
          <p:cNvSpPr txBox="1">
            <a:spLocks noChangeArrowheads="1"/>
          </p:cNvSpPr>
          <p:nvPr/>
        </p:nvSpPr>
        <p:spPr bwMode="auto">
          <a:xfrm>
            <a:off x="2667000" y="28892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74865" name="Text Box 113"/>
          <p:cNvSpPr txBox="1">
            <a:spLocks noChangeArrowheads="1"/>
          </p:cNvSpPr>
          <p:nvPr/>
        </p:nvSpPr>
        <p:spPr bwMode="auto">
          <a:xfrm>
            <a:off x="2667000" y="46418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74866" name="Text Box 114"/>
          <p:cNvSpPr txBox="1">
            <a:spLocks noChangeArrowheads="1"/>
          </p:cNvSpPr>
          <p:nvPr/>
        </p:nvSpPr>
        <p:spPr bwMode="auto">
          <a:xfrm>
            <a:off x="457200" y="151765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Simplify each expression. Write your answer in exponential form.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sz="3600" dirty="0" smtClean="0"/>
              <a:t>Example: Multiplying Powers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64" grpId="0"/>
      <p:bldP spid="748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7525" y="2508250"/>
            <a:ext cx="2759075" cy="488950"/>
            <a:chOff x="1124" y="1530"/>
            <a:chExt cx="1738" cy="308"/>
          </a:xfrm>
        </p:grpSpPr>
        <p:sp>
          <p:nvSpPr>
            <p:cNvPr id="156682" name="Text Box 10"/>
            <p:cNvSpPr txBox="1">
              <a:spLocks noChangeArrowheads="1"/>
            </p:cNvSpPr>
            <p:nvPr/>
          </p:nvSpPr>
          <p:spPr bwMode="auto">
            <a:xfrm>
              <a:off x="1124" y="1530"/>
              <a:ext cx="173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b="1" dirty="0">
                  <a:latin typeface="Verdana" pitchFamily="34" charset="0"/>
                </a:rPr>
                <a:t>A. </a:t>
              </a:r>
              <a:r>
                <a:rPr lang="en-US" altLang="en-US" sz="2600" b="1" dirty="0" smtClean="0">
                  <a:latin typeface="Verdana" pitchFamily="34" charset="0"/>
                </a:rPr>
                <a:t> 4</a:t>
              </a:r>
              <a:r>
                <a:rPr lang="en-US" altLang="en-US" sz="2600" b="1" baseline="30000" dirty="0" smtClean="0">
                  <a:latin typeface="Verdana" pitchFamily="34" charset="0"/>
                </a:rPr>
                <a:t>2</a:t>
              </a:r>
              <a:r>
                <a:rPr lang="en-US" altLang="en-US" sz="2600" dirty="0" smtClean="0">
                  <a:latin typeface="Verdana" pitchFamily="34" charset="0"/>
                </a:rPr>
                <a:t> </a:t>
              </a:r>
              <a:r>
                <a:rPr lang="en-US" altLang="en-US" sz="2600" dirty="0">
                  <a:latin typeface="Verdana" pitchFamily="34" charset="0"/>
                </a:rPr>
                <a:t>•</a:t>
              </a:r>
              <a:r>
                <a:rPr lang="en-US" altLang="en-US" sz="2600" b="1" dirty="0">
                  <a:latin typeface="System" charset="0"/>
                </a:rPr>
                <a:t> </a:t>
              </a:r>
              <a:r>
                <a:rPr lang="en-US" altLang="en-US" sz="2600" b="1" dirty="0">
                  <a:latin typeface="Verdana" pitchFamily="34" charset="0"/>
                </a:rPr>
                <a:t>4</a:t>
              </a:r>
              <a:r>
                <a:rPr lang="en-US" altLang="en-US" sz="2600" b="1" baseline="30000" dirty="0">
                  <a:latin typeface="Verdana" pitchFamily="34" charset="0"/>
                </a:rPr>
                <a:t>4</a:t>
              </a:r>
            </a:p>
          </p:txBody>
        </p:sp>
        <p:sp>
          <p:nvSpPr>
            <p:cNvPr id="156683" name="Text Box 11"/>
            <p:cNvSpPr txBox="1">
              <a:spLocks noChangeArrowheads="1"/>
            </p:cNvSpPr>
            <p:nvPr/>
          </p:nvSpPr>
          <p:spPr bwMode="auto">
            <a:xfrm>
              <a:off x="1609" y="153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156684" name="Text Box 12"/>
            <p:cNvSpPr txBox="1">
              <a:spLocks noChangeArrowheads="1"/>
            </p:cNvSpPr>
            <p:nvPr/>
          </p:nvSpPr>
          <p:spPr bwMode="auto">
            <a:xfrm>
              <a:off x="2051" y="153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3449638"/>
            <a:ext cx="541338" cy="488950"/>
            <a:chOff x="1824" y="2301"/>
            <a:chExt cx="341" cy="308"/>
          </a:xfrm>
        </p:grpSpPr>
        <p:sp>
          <p:nvSpPr>
            <p:cNvPr id="156686" name="Text Box 14"/>
            <p:cNvSpPr txBox="1">
              <a:spLocks noChangeArrowheads="1"/>
            </p:cNvSpPr>
            <p:nvPr/>
          </p:nvSpPr>
          <p:spPr bwMode="auto">
            <a:xfrm>
              <a:off x="1824" y="2301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>
                  <a:latin typeface="Verdana" pitchFamily="34" charset="0"/>
                </a:rPr>
                <a:t>4</a:t>
              </a:r>
            </a:p>
          </p:txBody>
        </p:sp>
        <p:sp>
          <p:nvSpPr>
            <p:cNvPr id="156687" name="Text Box 15"/>
            <p:cNvSpPr txBox="1">
              <a:spLocks noChangeArrowheads="1"/>
            </p:cNvSpPr>
            <p:nvPr/>
          </p:nvSpPr>
          <p:spPr bwMode="auto">
            <a:xfrm>
              <a:off x="1968" y="2305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6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66800" y="2965450"/>
            <a:ext cx="974725" cy="488950"/>
            <a:chOff x="1824" y="1996"/>
            <a:chExt cx="614" cy="308"/>
          </a:xfrm>
        </p:grpSpPr>
        <p:sp>
          <p:nvSpPr>
            <p:cNvPr id="156689" name="Text Box 17"/>
            <p:cNvSpPr txBox="1">
              <a:spLocks noChangeArrowheads="1"/>
            </p:cNvSpPr>
            <p:nvPr/>
          </p:nvSpPr>
          <p:spPr bwMode="auto">
            <a:xfrm>
              <a:off x="1824" y="1996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>
                  <a:latin typeface="Verdana" pitchFamily="34" charset="0"/>
                </a:rPr>
                <a:t>4</a:t>
              </a:r>
            </a:p>
          </p:txBody>
        </p:sp>
        <p:sp>
          <p:nvSpPr>
            <p:cNvPr id="156690" name="Text Box 18"/>
            <p:cNvSpPr txBox="1">
              <a:spLocks noChangeArrowheads="1"/>
            </p:cNvSpPr>
            <p:nvPr/>
          </p:nvSpPr>
          <p:spPr bwMode="auto">
            <a:xfrm>
              <a:off x="1965" y="2014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2 + 4</a:t>
              </a:r>
            </a:p>
          </p:txBody>
        </p:sp>
      </p:grp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523875" y="4337050"/>
            <a:ext cx="26765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>
                <a:latin typeface="Verdana" pitchFamily="34" charset="0"/>
              </a:rPr>
              <a:t>B.</a:t>
            </a:r>
            <a:r>
              <a:rPr lang="en-US" altLang="en-US" sz="2600" b="1" i="1" dirty="0">
                <a:latin typeface="Verdana" pitchFamily="34" charset="0"/>
              </a:rPr>
              <a:t> </a:t>
            </a:r>
            <a:r>
              <a:rPr lang="en-US" altLang="en-US" sz="2600" b="1" i="1" dirty="0" smtClean="0">
                <a:latin typeface="Verdana" pitchFamily="34" charset="0"/>
              </a:rPr>
              <a:t> </a:t>
            </a:r>
            <a:r>
              <a:rPr lang="en-US" altLang="en-US" sz="2600" b="1" dirty="0" smtClean="0">
                <a:latin typeface="Verdana" pitchFamily="34" charset="0"/>
              </a:rPr>
              <a:t>(</a:t>
            </a:r>
            <a:r>
              <a:rPr lang="en-US" altLang="en-US" sz="2600" b="1" i="1" dirty="0" smtClean="0">
                <a:latin typeface="Verdana" pitchFamily="34" charset="0"/>
              </a:rPr>
              <a:t>x</a:t>
            </a:r>
            <a:r>
              <a:rPr lang="en-US" altLang="en-US" sz="2600" b="1" baseline="30000" dirty="0" smtClean="0">
                <a:latin typeface="Verdana" pitchFamily="34" charset="0"/>
              </a:rPr>
              <a:t>2</a:t>
            </a:r>
            <a:r>
              <a:rPr lang="en-US" altLang="en-US" sz="2600" b="1" dirty="0" smtClean="0">
                <a:latin typeface="Verdana" pitchFamily="34" charset="0"/>
              </a:rPr>
              <a:t>)(</a:t>
            </a:r>
            <a:r>
              <a:rPr lang="en-US" altLang="en-US" sz="2600" b="1" i="1" dirty="0" smtClean="0">
                <a:latin typeface="Verdana" pitchFamily="34" charset="0"/>
              </a:rPr>
              <a:t>x</a:t>
            </a:r>
            <a:r>
              <a:rPr lang="en-US" altLang="en-US" sz="2600" b="1" baseline="30000" dirty="0" smtClean="0">
                <a:latin typeface="Verdana" pitchFamily="34" charset="0"/>
              </a:rPr>
              <a:t>3</a:t>
            </a:r>
            <a:r>
              <a:rPr lang="en-US" altLang="en-US" sz="2600" b="1" dirty="0" smtClean="0">
                <a:latin typeface="Verdana" pitchFamily="34" charset="0"/>
              </a:rPr>
              <a:t>)</a:t>
            </a:r>
            <a:endParaRPr lang="en-US" altLang="en-US" sz="2600" b="1" baseline="30000" dirty="0">
              <a:latin typeface="Verdana" pitchFamily="34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990600" y="5181600"/>
            <a:ext cx="541338" cy="488950"/>
            <a:chOff x="1824" y="3420"/>
            <a:chExt cx="341" cy="308"/>
          </a:xfrm>
        </p:grpSpPr>
        <p:sp>
          <p:nvSpPr>
            <p:cNvPr id="156693" name="Text Box 21"/>
            <p:cNvSpPr txBox="1">
              <a:spLocks noChangeArrowheads="1"/>
            </p:cNvSpPr>
            <p:nvPr/>
          </p:nvSpPr>
          <p:spPr bwMode="auto">
            <a:xfrm>
              <a:off x="1824" y="3420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 i="1">
                  <a:latin typeface="Verdana" pitchFamily="34" charset="0"/>
                </a:rPr>
                <a:t>x</a:t>
              </a:r>
            </a:p>
          </p:txBody>
        </p:sp>
        <p:sp>
          <p:nvSpPr>
            <p:cNvPr id="156694" name="Text Box 22"/>
            <p:cNvSpPr txBox="1">
              <a:spLocks noChangeArrowheads="1"/>
            </p:cNvSpPr>
            <p:nvPr/>
          </p:nvSpPr>
          <p:spPr bwMode="auto">
            <a:xfrm>
              <a:off x="1968" y="3460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5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990600" y="4718050"/>
            <a:ext cx="965200" cy="488950"/>
            <a:chOff x="1824" y="3128"/>
            <a:chExt cx="608" cy="308"/>
          </a:xfrm>
        </p:grpSpPr>
        <p:sp>
          <p:nvSpPr>
            <p:cNvPr id="156696" name="Text Box 24"/>
            <p:cNvSpPr txBox="1">
              <a:spLocks noChangeArrowheads="1"/>
            </p:cNvSpPr>
            <p:nvPr/>
          </p:nvSpPr>
          <p:spPr bwMode="auto">
            <a:xfrm>
              <a:off x="1824" y="3128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i="1">
                  <a:latin typeface="Verdana" pitchFamily="34" charset="0"/>
                </a:rPr>
                <a:t>x</a:t>
              </a:r>
            </a:p>
          </p:txBody>
        </p:sp>
        <p:sp>
          <p:nvSpPr>
            <p:cNvPr id="156697" name="Text Box 25"/>
            <p:cNvSpPr txBox="1">
              <a:spLocks noChangeArrowheads="1"/>
            </p:cNvSpPr>
            <p:nvPr/>
          </p:nvSpPr>
          <p:spPr bwMode="auto">
            <a:xfrm>
              <a:off x="1959" y="3173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2 + 3</a:t>
              </a:r>
            </a:p>
          </p:txBody>
        </p:sp>
      </p:grp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2667000" y="29654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2667000" y="47180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156701" name="Text Box 29"/>
          <p:cNvSpPr txBox="1">
            <a:spLocks noChangeArrowheads="1"/>
          </p:cNvSpPr>
          <p:nvPr/>
        </p:nvSpPr>
        <p:spPr bwMode="auto">
          <a:xfrm>
            <a:off x="457200" y="13716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Simplify each expression. Write your answer in exponential form.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8" grpId="0"/>
      <p:bldP spid="156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3225" y="2057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</a:t>
            </a:r>
          </a:p>
        </p:txBody>
      </p:sp>
      <p:pic>
        <p:nvPicPr>
          <p:cNvPr id="35849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2079625"/>
            <a:ext cx="962025" cy="438150"/>
          </a:xfrm>
          <a:prstGeom prst="rect">
            <a:avLst/>
          </a:prstGeom>
          <a:noFill/>
        </p:spPr>
      </p:pic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908425" y="2819400"/>
            <a:ext cx="531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Since the powers have the same base, keep the base and add the exponents.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009650" y="2541588"/>
            <a:ext cx="852488" cy="1428750"/>
            <a:chOff x="636" y="1601"/>
            <a:chExt cx="537" cy="900"/>
          </a:xfrm>
        </p:grpSpPr>
        <p:pic>
          <p:nvPicPr>
            <p:cNvPr id="35856" name="Picture 1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2255"/>
              <a:ext cx="204" cy="246"/>
            </a:xfrm>
            <a:prstGeom prst="rect">
              <a:avLst/>
            </a:prstGeom>
            <a:noFill/>
          </p:spPr>
        </p:pic>
        <p:pic>
          <p:nvPicPr>
            <p:cNvPr id="35857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" y="1922"/>
              <a:ext cx="396" cy="246"/>
            </a:xfrm>
            <a:prstGeom prst="rect">
              <a:avLst/>
            </a:prstGeom>
            <a:noFill/>
          </p:spPr>
        </p:pic>
        <p:pic>
          <p:nvPicPr>
            <p:cNvPr id="35858" name="Picture 1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9" y="1601"/>
              <a:ext cx="534" cy="276"/>
            </a:xfrm>
            <a:prstGeom prst="rect">
              <a:avLst/>
            </a:prstGeom>
            <a:noFill/>
          </p:spPr>
        </p:pic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03225" y="40386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990600" y="5505450"/>
            <a:ext cx="2028825" cy="895350"/>
            <a:chOff x="624" y="3468"/>
            <a:chExt cx="1278" cy="564"/>
          </a:xfrm>
        </p:grpSpPr>
        <p:pic>
          <p:nvPicPr>
            <p:cNvPr id="35865" name="Picture 25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4" y="3468"/>
              <a:ext cx="1278" cy="276"/>
            </a:xfrm>
            <a:prstGeom prst="rect">
              <a:avLst/>
            </a:prstGeom>
            <a:noFill/>
          </p:spPr>
        </p:pic>
        <p:pic>
          <p:nvPicPr>
            <p:cNvPr id="35866" name="Picture 26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2" y="3756"/>
              <a:ext cx="606" cy="276"/>
            </a:xfrm>
            <a:prstGeom prst="rect">
              <a:avLst/>
            </a:prstGeom>
            <a:noFill/>
          </p:spPr>
        </p:pic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995363" y="4495800"/>
            <a:ext cx="2638425" cy="928688"/>
            <a:chOff x="627" y="2832"/>
            <a:chExt cx="1662" cy="585"/>
          </a:xfrm>
        </p:grpSpPr>
        <p:pic>
          <p:nvPicPr>
            <p:cNvPr id="35868" name="Picture 28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0" y="2832"/>
              <a:ext cx="1278" cy="276"/>
            </a:xfrm>
            <a:prstGeom prst="rect">
              <a:avLst/>
            </a:prstGeom>
            <a:noFill/>
          </p:spPr>
        </p:pic>
        <p:pic>
          <p:nvPicPr>
            <p:cNvPr id="35869" name="Picture 29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7" y="3141"/>
              <a:ext cx="1662" cy="276"/>
            </a:xfrm>
            <a:prstGeom prst="rect">
              <a:avLst/>
            </a:prstGeom>
            <a:noFill/>
          </p:spPr>
        </p:pic>
      </p:grp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908425" y="4724400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908425" y="575468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pic>
        <p:nvPicPr>
          <p:cNvPr id="35877" name="Picture 37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4062413"/>
            <a:ext cx="2105025" cy="342900"/>
          </a:xfrm>
          <a:prstGeom prst="rect">
            <a:avLst/>
          </a:prstGeom>
          <a:noFill/>
        </p:spPr>
      </p:pic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/>
      <p:bldP spid="35872" grpId="0"/>
      <p:bldP spid="358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31825" y="19812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pic>
        <p:nvPicPr>
          <p:cNvPr id="36874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08188"/>
            <a:ext cx="1485900" cy="438150"/>
          </a:xfrm>
          <a:prstGeom prst="rect">
            <a:avLst/>
          </a:prstGeom>
          <a:noFill/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204913" y="2484438"/>
            <a:ext cx="1752600" cy="885825"/>
            <a:chOff x="759" y="1565"/>
            <a:chExt cx="1104" cy="558"/>
          </a:xfrm>
        </p:grpSpPr>
        <p:pic>
          <p:nvPicPr>
            <p:cNvPr id="36876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565"/>
              <a:ext cx="894" cy="276"/>
            </a:xfrm>
            <a:prstGeom prst="rect">
              <a:avLst/>
            </a:prstGeom>
            <a:noFill/>
          </p:spPr>
        </p:pic>
        <p:pic>
          <p:nvPicPr>
            <p:cNvPr id="36878" name="Picture 14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" y="1847"/>
              <a:ext cx="1104" cy="276"/>
            </a:xfrm>
            <a:prstGeom prst="rect">
              <a:avLst/>
            </a:prstGeom>
            <a:noFill/>
          </p:spPr>
        </p:pic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109663" y="3367088"/>
            <a:ext cx="1004887" cy="833437"/>
            <a:chOff x="699" y="2121"/>
            <a:chExt cx="633" cy="525"/>
          </a:xfrm>
        </p:grpSpPr>
        <p:pic>
          <p:nvPicPr>
            <p:cNvPr id="36879" name="Picture 15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" y="2121"/>
              <a:ext cx="630" cy="276"/>
            </a:xfrm>
            <a:prstGeom prst="rect">
              <a:avLst/>
            </a:prstGeom>
            <a:noFill/>
          </p:spPr>
        </p:pic>
        <p:pic>
          <p:nvPicPr>
            <p:cNvPr id="36880" name="Picture 16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9" y="2370"/>
              <a:ext cx="486" cy="276"/>
            </a:xfrm>
            <a:prstGeom prst="rect">
              <a:avLst/>
            </a:prstGeom>
            <a:noFill/>
          </p:spPr>
        </p:pic>
      </p:grpSp>
      <p:pic>
        <p:nvPicPr>
          <p:cNvPr id="36881" name="Picture 17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09663" y="4210050"/>
            <a:ext cx="1638300" cy="438150"/>
          </a:xfrm>
          <a:prstGeom prst="rect">
            <a:avLst/>
          </a:prstGeom>
          <a:noFill/>
        </p:spPr>
      </p:pic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38175" y="41910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D.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081088" y="4591050"/>
            <a:ext cx="1990725" cy="895350"/>
            <a:chOff x="681" y="2892"/>
            <a:chExt cx="1254" cy="564"/>
          </a:xfrm>
        </p:grpSpPr>
        <p:pic>
          <p:nvPicPr>
            <p:cNvPr id="36883" name="Picture 19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81" y="3180"/>
              <a:ext cx="1254" cy="276"/>
            </a:xfrm>
            <a:prstGeom prst="rect">
              <a:avLst/>
            </a:prstGeom>
            <a:noFill/>
          </p:spPr>
        </p:pic>
        <p:pic>
          <p:nvPicPr>
            <p:cNvPr id="36885" name="Picture 21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90" y="2892"/>
              <a:ext cx="1056" cy="276"/>
            </a:xfrm>
            <a:prstGeom prst="rect">
              <a:avLst/>
            </a:prstGeom>
            <a:noFill/>
          </p:spPr>
        </p:pic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090613" y="5486400"/>
            <a:ext cx="1266825" cy="838200"/>
            <a:chOff x="687" y="3456"/>
            <a:chExt cx="798" cy="528"/>
          </a:xfrm>
        </p:grpSpPr>
        <p:pic>
          <p:nvPicPr>
            <p:cNvPr id="36886" name="Picture 22" descr="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87" y="3456"/>
              <a:ext cx="798" cy="276"/>
            </a:xfrm>
            <a:prstGeom prst="rect">
              <a:avLst/>
            </a:prstGeom>
            <a:noFill/>
          </p:spPr>
        </p:pic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699" y="369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1</a:t>
              </a:r>
            </a:p>
          </p:txBody>
        </p:sp>
      </p:grp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643313" y="2209800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643313" y="3124200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643313" y="46482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the positive exponents and add since they have the same base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643313" y="5715000"/>
            <a:ext cx="276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Add the like bases.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/>
      <p:bldP spid="36890" grpId="0"/>
      <p:bldP spid="36892" grpId="0"/>
      <p:bldP spid="368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9600" y="1917700"/>
            <a:ext cx="7924800" cy="1968500"/>
            <a:chOff x="240" y="1296"/>
            <a:chExt cx="4992" cy="1456"/>
          </a:xfrm>
        </p:grpSpPr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244" y="1588"/>
              <a:ext cx="4988" cy="1164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A number or variable written without an exponent actually has an exponent of 1.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400">
                <a:latin typeface="Verdana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en-US" sz="800">
                <a:latin typeface="Verdana" pitchFamily="34" charset="0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240" y="1296"/>
              <a:ext cx="1550" cy="33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Remember!</a:t>
              </a:r>
              <a:endParaRPr lang="en-US" sz="2400" b="1">
                <a:latin typeface="Verdana" pitchFamily="34" charset="0"/>
              </a:endParaRP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1862" y="2132"/>
              <a:ext cx="97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10 = 10</a:t>
              </a:r>
              <a:r>
                <a:rPr lang="en-US" sz="2400" baseline="30000">
                  <a:latin typeface="Verdana" pitchFamily="34" charset="0"/>
                </a:rPr>
                <a:t>1</a:t>
              </a:r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1988" y="2399"/>
              <a:ext cx="71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Verdana" pitchFamily="34" charset="0"/>
                </a:rPr>
                <a:t>y = y</a:t>
              </a:r>
              <a:r>
                <a:rPr lang="en-US" sz="2400" baseline="30000">
                  <a:latin typeface="Verdana" pitchFamily="34" charset="0"/>
                </a:rPr>
                <a:t>1</a:t>
              </a:r>
              <a:endParaRPr lang="en-US" sz="2400" i="1" baseline="30000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048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  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38925" name="Picture 1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66900"/>
            <a:ext cx="857250" cy="438150"/>
          </a:xfrm>
          <a:prstGeom prst="rect">
            <a:avLst/>
          </a:prstGeom>
          <a:noFill/>
        </p:spPr>
      </p:pic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38200" y="2305050"/>
            <a:ext cx="857250" cy="1352550"/>
            <a:chOff x="528" y="1452"/>
            <a:chExt cx="540" cy="852"/>
          </a:xfrm>
        </p:grpSpPr>
        <p:pic>
          <p:nvPicPr>
            <p:cNvPr id="38928" name="Picture 1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452"/>
              <a:ext cx="540" cy="276"/>
            </a:xfrm>
            <a:prstGeom prst="rect">
              <a:avLst/>
            </a:prstGeom>
            <a:noFill/>
          </p:spPr>
        </p:pic>
        <p:pic>
          <p:nvPicPr>
            <p:cNvPr id="38929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" y="1776"/>
              <a:ext cx="408" cy="240"/>
            </a:xfrm>
            <a:prstGeom prst="rect">
              <a:avLst/>
            </a:prstGeom>
            <a:noFill/>
          </p:spPr>
        </p:pic>
        <p:pic>
          <p:nvPicPr>
            <p:cNvPr id="38930" name="Picture 1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8" y="2064"/>
              <a:ext cx="276" cy="240"/>
            </a:xfrm>
            <a:prstGeom prst="rect">
              <a:avLst/>
            </a:prstGeom>
            <a:noFill/>
          </p:spPr>
        </p:pic>
      </p:grp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756025" y="2438400"/>
            <a:ext cx="531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Since the powers have the same base, keep the base and add the exponents.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048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  </a:t>
            </a:r>
          </a:p>
        </p:txBody>
      </p:sp>
      <p:pic>
        <p:nvPicPr>
          <p:cNvPr id="38942" name="Picture 3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752850"/>
            <a:ext cx="2057400" cy="438150"/>
          </a:xfrm>
          <a:prstGeom prst="rect">
            <a:avLst/>
          </a:prstGeom>
          <a:noFill/>
        </p:spPr>
      </p:pic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14388" y="4286250"/>
            <a:ext cx="2524125" cy="971550"/>
            <a:chOff x="513" y="2700"/>
            <a:chExt cx="1590" cy="612"/>
          </a:xfrm>
        </p:grpSpPr>
        <p:pic>
          <p:nvPicPr>
            <p:cNvPr id="38941" name="Picture 29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2" y="2700"/>
              <a:ext cx="1284" cy="276"/>
            </a:xfrm>
            <a:prstGeom prst="rect">
              <a:avLst/>
            </a:prstGeom>
            <a:noFill/>
          </p:spPr>
        </p:pic>
        <p:pic>
          <p:nvPicPr>
            <p:cNvPr id="38944" name="Picture 32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13" y="3036"/>
              <a:ext cx="1590" cy="276"/>
            </a:xfrm>
            <a:prstGeom prst="rect">
              <a:avLst/>
            </a:prstGeom>
            <a:noFill/>
          </p:spPr>
        </p:pic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28675" y="5429250"/>
            <a:ext cx="1543050" cy="971550"/>
            <a:chOff x="522" y="3420"/>
            <a:chExt cx="972" cy="612"/>
          </a:xfrm>
        </p:grpSpPr>
        <p:pic>
          <p:nvPicPr>
            <p:cNvPr id="38940" name="Picture 28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2" y="3756"/>
              <a:ext cx="606" cy="276"/>
            </a:xfrm>
            <a:prstGeom prst="rect">
              <a:avLst/>
            </a:prstGeom>
            <a:noFill/>
          </p:spPr>
        </p:pic>
        <p:pic>
          <p:nvPicPr>
            <p:cNvPr id="38946" name="Picture 34" descr="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22" y="3420"/>
              <a:ext cx="972" cy="276"/>
            </a:xfrm>
            <a:prstGeom prst="rect">
              <a:avLst/>
            </a:prstGeom>
            <a:noFill/>
          </p:spPr>
        </p:pic>
      </p:grp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3756025" y="4283075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3756025" y="5349875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/>
      <p:bldP spid="38949" grpId="0"/>
      <p:bldP spid="38950" grpId="0"/>
    </p:bldLst>
  </p:timing>
</p:sld>
</file>

<file path=ppt/theme/theme1.xml><?xml version="1.0" encoding="utf-8"?>
<a:theme xmlns:a="http://schemas.openxmlformats.org/drawingml/2006/main" name="Theme24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Theme249</Template>
  <TotalTime>96</TotalTime>
  <Words>829</Words>
  <Application>Microsoft Office PowerPoint</Application>
  <PresentationFormat>On-screen Show (4:3)</PresentationFormat>
  <Paragraphs>142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System</vt:lpstr>
      <vt:lpstr>Times</vt:lpstr>
      <vt:lpstr>Times New Roman</vt:lpstr>
      <vt:lpstr>Verdana</vt:lpstr>
      <vt:lpstr>Theme249</vt:lpstr>
      <vt:lpstr>Multiplying Powers With the Same Base</vt:lpstr>
      <vt:lpstr>Multiplying Powers With the Same Base</vt:lpstr>
      <vt:lpstr>Property: Multiplying Powers</vt:lpstr>
      <vt:lpstr>Example: Multiplying Powers</vt:lpstr>
      <vt:lpstr>Your Turn:</vt:lpstr>
      <vt:lpstr>Example:</vt:lpstr>
      <vt:lpstr>Example:</vt:lpstr>
      <vt:lpstr>PowerPoint Presentation</vt:lpstr>
      <vt:lpstr>Your Turn:</vt:lpstr>
      <vt:lpstr>Your Turn:</vt:lpstr>
      <vt:lpstr>Your Turn:</vt:lpstr>
      <vt:lpstr>Example: Multiplying Powers in Algebraic Expressions</vt:lpstr>
      <vt:lpstr>PowerPoint Presentation</vt:lpstr>
      <vt:lpstr>Your Turn:</vt:lpstr>
      <vt:lpstr>PowerPoint Presentation</vt:lpstr>
      <vt:lpstr>Joke Time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Powers With the Same Base</dc:title>
  <dc:creator>Bill</dc:creator>
  <cp:lastModifiedBy>Chad Montgomery</cp:lastModifiedBy>
  <cp:revision>15</cp:revision>
  <dcterms:created xsi:type="dcterms:W3CDTF">2012-11-07T22:23:45Z</dcterms:created>
  <dcterms:modified xsi:type="dcterms:W3CDTF">2020-08-19T19:31:15Z</dcterms:modified>
</cp:coreProperties>
</file>